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45"/>
  </p:notesMasterIdLst>
  <p:handoutMasterIdLst>
    <p:handoutMasterId r:id="rId46"/>
  </p:handoutMasterIdLst>
  <p:sldIdLst>
    <p:sldId id="256" r:id="rId3"/>
    <p:sldId id="257" r:id="rId4"/>
    <p:sldId id="287" r:id="rId5"/>
    <p:sldId id="260" r:id="rId6"/>
    <p:sldId id="261" r:id="rId7"/>
    <p:sldId id="262" r:id="rId8"/>
    <p:sldId id="263" r:id="rId9"/>
    <p:sldId id="295" r:id="rId10"/>
    <p:sldId id="290" r:id="rId11"/>
    <p:sldId id="289" r:id="rId12"/>
    <p:sldId id="293" r:id="rId13"/>
    <p:sldId id="291" r:id="rId14"/>
    <p:sldId id="292" r:id="rId15"/>
    <p:sldId id="294" r:id="rId16"/>
    <p:sldId id="298" r:id="rId17"/>
    <p:sldId id="300" r:id="rId18"/>
    <p:sldId id="297" r:id="rId19"/>
    <p:sldId id="296" r:id="rId20"/>
    <p:sldId id="299" r:id="rId21"/>
    <p:sldId id="301" r:id="rId22"/>
    <p:sldId id="288" r:id="rId23"/>
    <p:sldId id="302" r:id="rId24"/>
    <p:sldId id="303" r:id="rId25"/>
    <p:sldId id="265" r:id="rId26"/>
    <p:sldId id="264" r:id="rId27"/>
    <p:sldId id="276" r:id="rId28"/>
    <p:sldId id="268" r:id="rId29"/>
    <p:sldId id="266" r:id="rId30"/>
    <p:sldId id="267" r:id="rId31"/>
    <p:sldId id="308" r:id="rId32"/>
    <p:sldId id="278" r:id="rId33"/>
    <p:sldId id="279" r:id="rId34"/>
    <p:sldId id="304" r:id="rId35"/>
    <p:sldId id="281" r:id="rId36"/>
    <p:sldId id="282" r:id="rId37"/>
    <p:sldId id="285" r:id="rId38"/>
    <p:sldId id="286" r:id="rId39"/>
    <p:sldId id="305" r:id="rId40"/>
    <p:sldId id="306" r:id="rId41"/>
    <p:sldId id="307" r:id="rId42"/>
    <p:sldId id="284" r:id="rId43"/>
    <p:sldId id="259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10E6BEA8-339C-4439-8385-8B472A06F5BD}">
          <p14:sldIdLst>
            <p14:sldId id="256"/>
            <p14:sldId id="257"/>
          </p14:sldIdLst>
        </p14:section>
        <p14:section name="Einordnung" id="{81A473B7-F488-4F3B-9EDB-26447188B889}">
          <p14:sldIdLst>
            <p14:sldId id="287"/>
            <p14:sldId id="260"/>
          </p14:sldIdLst>
        </p14:section>
        <p14:section name="Historie" id="{50D22D2C-EE38-4E9D-A85C-6E890FFFBC00}">
          <p14:sldIdLst>
            <p14:sldId id="261"/>
            <p14:sldId id="262"/>
            <p14:sldId id="263"/>
            <p14:sldId id="295"/>
            <p14:sldId id="290"/>
            <p14:sldId id="289"/>
            <p14:sldId id="293"/>
            <p14:sldId id="291"/>
            <p14:sldId id="292"/>
            <p14:sldId id="294"/>
            <p14:sldId id="298"/>
            <p14:sldId id="300"/>
            <p14:sldId id="297"/>
            <p14:sldId id="296"/>
            <p14:sldId id="299"/>
            <p14:sldId id="301"/>
            <p14:sldId id="288"/>
            <p14:sldId id="302"/>
            <p14:sldId id="303"/>
            <p14:sldId id="265"/>
            <p14:sldId id="264"/>
          </p14:sldIdLst>
        </p14:section>
        <p14:section name="Machine Learning" id="{A832D9CD-6595-43CF-85C5-DE8D6FA073D9}">
          <p14:sldIdLst>
            <p14:sldId id="276"/>
            <p14:sldId id="268"/>
            <p14:sldId id="266"/>
          </p14:sldIdLst>
        </p14:section>
        <p14:section name="Hype Cycle" id="{CC162A05-7D09-4159-9A1A-655E52D7599D}">
          <p14:sldIdLst>
            <p14:sldId id="267"/>
            <p14:sldId id="308"/>
          </p14:sldIdLst>
        </p14:section>
        <p14:section name="Datenaufarbeitung" id="{0F527950-5ABC-485C-A69C-297E1C9AE6AB}">
          <p14:sldIdLst>
            <p14:sldId id="278"/>
            <p14:sldId id="279"/>
            <p14:sldId id="304"/>
          </p14:sldIdLst>
        </p14:section>
        <p14:section name="Probleme" id="{DDAD53A6-CA96-4339-AAD7-21E4129ADFEE}">
          <p14:sldIdLst>
            <p14:sldId id="281"/>
            <p14:sldId id="282"/>
            <p14:sldId id="285"/>
            <p14:sldId id="286"/>
          </p14:sldIdLst>
        </p14:section>
        <p14:section name="ethische Probleme" id="{F904319A-D7CC-460C-9CFF-B77B84318D75}">
          <p14:sldIdLst>
            <p14:sldId id="305"/>
            <p14:sldId id="306"/>
            <p14:sldId id="307"/>
          </p14:sldIdLst>
        </p14:section>
        <p14:section name="Zusammenfassung" id="{3935168F-CA97-4DBE-AA4D-CD6487E81BA7}">
          <p14:sldIdLst>
            <p14:sldId id="284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678"/>
    <a:srgbClr val="E2580C"/>
    <a:srgbClr val="FBD2BB"/>
    <a:srgbClr val="A34C21"/>
    <a:srgbClr val="179BD7"/>
    <a:srgbClr val="E7AB8D"/>
    <a:srgbClr val="FCE2D4"/>
    <a:srgbClr val="863F1C"/>
    <a:srgbClr val="BF5A27"/>
    <a:srgbClr val="D77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023" autoAdjust="0"/>
  </p:normalViewPr>
  <p:slideViewPr>
    <p:cSldViewPr snapToGrid="0">
      <p:cViewPr varScale="1">
        <p:scale>
          <a:sx n="124" d="100"/>
          <a:sy n="124" d="100"/>
        </p:scale>
        <p:origin x="162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21E1A9-6669-432A-8A1B-1E3010A75A27}" type="doc">
      <dgm:prSet loTypeId="urn:microsoft.com/office/officeart/2005/8/layout/orgChart1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FE4CF45-3E17-469C-83AD-97DE52C1968B}">
      <dgm:prSet phldrT="[Text]"/>
      <dgm:spPr>
        <a:solidFill>
          <a:schemeClr val="tx2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de-DE" dirty="0" err="1"/>
            <a:t>Machine</a:t>
          </a:r>
          <a:r>
            <a:rPr lang="de-DE" dirty="0"/>
            <a:t> Learning (ML)</a:t>
          </a:r>
        </a:p>
      </dgm:t>
    </dgm:pt>
    <dgm:pt modelId="{2DACD05E-268F-43B8-9B69-0A9DD06F8B8F}" type="parTrans" cxnId="{C384E44E-B56E-44F5-B6E8-027C13301FDD}">
      <dgm:prSet/>
      <dgm:spPr/>
      <dgm:t>
        <a:bodyPr/>
        <a:lstStyle/>
        <a:p>
          <a:endParaRPr lang="de-DE"/>
        </a:p>
      </dgm:t>
    </dgm:pt>
    <dgm:pt modelId="{32CAC127-F4AD-4831-B0AF-A2493DD91605}" type="sibTrans" cxnId="{C384E44E-B56E-44F5-B6E8-027C13301FDD}">
      <dgm:prSet/>
      <dgm:spPr/>
      <dgm:t>
        <a:bodyPr/>
        <a:lstStyle/>
        <a:p>
          <a:endParaRPr lang="de-DE"/>
        </a:p>
      </dgm:t>
    </dgm:pt>
    <dgm:pt modelId="{EB548073-5F04-4555-97BC-D1D5762337ED}">
      <dgm:prSet phldrT="[Text]"/>
      <dgm:spPr>
        <a:solidFill>
          <a:schemeClr val="tx2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de-DE" dirty="0" err="1"/>
            <a:t>Supervised</a:t>
          </a:r>
          <a:r>
            <a:rPr lang="de-DE" dirty="0"/>
            <a:t> Learning</a:t>
          </a:r>
        </a:p>
      </dgm:t>
    </dgm:pt>
    <dgm:pt modelId="{53354FC1-6166-4A26-A40E-B48120271475}" type="parTrans" cxnId="{8F0D7B5B-AB37-40DC-8800-DE6A9C2B7872}">
      <dgm:prSet/>
      <dgm:spPr>
        <a:ln w="38100"/>
      </dgm:spPr>
      <dgm:t>
        <a:bodyPr/>
        <a:lstStyle/>
        <a:p>
          <a:endParaRPr lang="de-DE"/>
        </a:p>
      </dgm:t>
    </dgm:pt>
    <dgm:pt modelId="{44B492CF-31DB-421D-9129-97DAA75F5975}" type="sibTrans" cxnId="{8F0D7B5B-AB37-40DC-8800-DE6A9C2B7872}">
      <dgm:prSet/>
      <dgm:spPr/>
      <dgm:t>
        <a:bodyPr/>
        <a:lstStyle/>
        <a:p>
          <a:endParaRPr lang="de-DE"/>
        </a:p>
      </dgm:t>
    </dgm:pt>
    <dgm:pt modelId="{3EEA37E0-0EA0-4233-8329-10B552739BB9}">
      <dgm:prSet phldrT="[Text]"/>
      <dgm:spPr>
        <a:solidFill>
          <a:schemeClr val="tx2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de-DE" dirty="0" err="1"/>
            <a:t>Unsupervised</a:t>
          </a:r>
          <a:r>
            <a:rPr lang="de-DE" dirty="0"/>
            <a:t> Learning</a:t>
          </a:r>
        </a:p>
      </dgm:t>
    </dgm:pt>
    <dgm:pt modelId="{8A86118E-0CB0-48CB-8528-03147F8685AF}" type="parTrans" cxnId="{7B5F1832-067F-4DE3-9787-7569371E5108}">
      <dgm:prSet/>
      <dgm:spPr>
        <a:ln w="38100"/>
      </dgm:spPr>
      <dgm:t>
        <a:bodyPr/>
        <a:lstStyle/>
        <a:p>
          <a:endParaRPr lang="de-DE"/>
        </a:p>
      </dgm:t>
    </dgm:pt>
    <dgm:pt modelId="{2D8FCE31-4AB8-422C-84B6-0A58223D6E0E}" type="sibTrans" cxnId="{7B5F1832-067F-4DE3-9787-7569371E5108}">
      <dgm:prSet/>
      <dgm:spPr/>
      <dgm:t>
        <a:bodyPr/>
        <a:lstStyle/>
        <a:p>
          <a:endParaRPr lang="de-DE"/>
        </a:p>
      </dgm:t>
    </dgm:pt>
    <dgm:pt modelId="{E036AF10-40C9-41D6-943D-AA69E0274C53}">
      <dgm:prSet phldrT="[Text]"/>
      <dgm:spPr>
        <a:solidFill>
          <a:schemeClr val="accent1"/>
        </a:solidFill>
        <a:ln w="3810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de-DE" dirty="0"/>
            <a:t>Reinforcement Learning (RL)</a:t>
          </a:r>
        </a:p>
      </dgm:t>
    </dgm:pt>
    <dgm:pt modelId="{6DA1A511-A33C-4CF3-90F6-817960478F2D}" type="parTrans" cxnId="{108CDF75-CFB9-4BE7-9724-6DF8C9BD1E3E}">
      <dgm:prSet/>
      <dgm:spPr>
        <a:ln w="38100"/>
      </dgm:spPr>
      <dgm:t>
        <a:bodyPr/>
        <a:lstStyle/>
        <a:p>
          <a:endParaRPr lang="de-DE"/>
        </a:p>
      </dgm:t>
    </dgm:pt>
    <dgm:pt modelId="{2FD95E89-C60F-4BD3-B980-2C50D5B6129B}" type="sibTrans" cxnId="{108CDF75-CFB9-4BE7-9724-6DF8C9BD1E3E}">
      <dgm:prSet/>
      <dgm:spPr/>
      <dgm:t>
        <a:bodyPr/>
        <a:lstStyle/>
        <a:p>
          <a:endParaRPr lang="de-DE"/>
        </a:p>
      </dgm:t>
    </dgm:pt>
    <dgm:pt modelId="{EDF6FB67-8096-4518-BA05-5138064F3CBA}" type="pres">
      <dgm:prSet presAssocID="{C621E1A9-6669-432A-8A1B-1E3010A75A2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5964551-A067-4C30-BF95-D3F9FABBE1B8}" type="pres">
      <dgm:prSet presAssocID="{3FE4CF45-3E17-469C-83AD-97DE52C1968B}" presName="hierRoot1" presStyleCnt="0">
        <dgm:presLayoutVars>
          <dgm:hierBranch val="init"/>
        </dgm:presLayoutVars>
      </dgm:prSet>
      <dgm:spPr/>
    </dgm:pt>
    <dgm:pt modelId="{8FF2D474-D00E-4C83-8739-288E3855B188}" type="pres">
      <dgm:prSet presAssocID="{3FE4CF45-3E17-469C-83AD-97DE52C1968B}" presName="rootComposite1" presStyleCnt="0"/>
      <dgm:spPr/>
    </dgm:pt>
    <dgm:pt modelId="{670930AF-AE15-4352-A638-8A7DA7BAB906}" type="pres">
      <dgm:prSet presAssocID="{3FE4CF45-3E17-469C-83AD-97DE52C1968B}" presName="rootText1" presStyleLbl="node0" presStyleIdx="0" presStyleCnt="1">
        <dgm:presLayoutVars>
          <dgm:chPref val="3"/>
        </dgm:presLayoutVars>
      </dgm:prSet>
      <dgm:spPr/>
    </dgm:pt>
    <dgm:pt modelId="{75C0C60A-2225-4348-A4E7-2FB1C577FCE8}" type="pres">
      <dgm:prSet presAssocID="{3FE4CF45-3E17-469C-83AD-97DE52C1968B}" presName="rootConnector1" presStyleLbl="node1" presStyleIdx="0" presStyleCnt="0"/>
      <dgm:spPr/>
    </dgm:pt>
    <dgm:pt modelId="{C1BCCD1B-1A8E-4115-8B3B-D4E7752D8FA8}" type="pres">
      <dgm:prSet presAssocID="{3FE4CF45-3E17-469C-83AD-97DE52C1968B}" presName="hierChild2" presStyleCnt="0"/>
      <dgm:spPr/>
    </dgm:pt>
    <dgm:pt modelId="{078CBE1D-5A5B-4361-96C0-AAE92B56579F}" type="pres">
      <dgm:prSet presAssocID="{53354FC1-6166-4A26-A40E-B48120271475}" presName="Name37" presStyleLbl="parChTrans1D2" presStyleIdx="0" presStyleCnt="3"/>
      <dgm:spPr/>
    </dgm:pt>
    <dgm:pt modelId="{98D38A04-3D2C-4D51-B637-105CEC88A6FC}" type="pres">
      <dgm:prSet presAssocID="{EB548073-5F04-4555-97BC-D1D5762337ED}" presName="hierRoot2" presStyleCnt="0">
        <dgm:presLayoutVars>
          <dgm:hierBranch val="init"/>
        </dgm:presLayoutVars>
      </dgm:prSet>
      <dgm:spPr/>
    </dgm:pt>
    <dgm:pt modelId="{91BA665E-B578-43E4-A415-ADD5D8447977}" type="pres">
      <dgm:prSet presAssocID="{EB548073-5F04-4555-97BC-D1D5762337ED}" presName="rootComposite" presStyleCnt="0"/>
      <dgm:spPr/>
    </dgm:pt>
    <dgm:pt modelId="{911A3838-26A7-46DE-94AD-B33C99675E32}" type="pres">
      <dgm:prSet presAssocID="{EB548073-5F04-4555-97BC-D1D5762337ED}" presName="rootText" presStyleLbl="node2" presStyleIdx="0" presStyleCnt="3">
        <dgm:presLayoutVars>
          <dgm:chPref val="3"/>
        </dgm:presLayoutVars>
      </dgm:prSet>
      <dgm:spPr/>
    </dgm:pt>
    <dgm:pt modelId="{ED6C316A-D055-4926-8FD0-AFDEC1F4A3BD}" type="pres">
      <dgm:prSet presAssocID="{EB548073-5F04-4555-97BC-D1D5762337ED}" presName="rootConnector" presStyleLbl="node2" presStyleIdx="0" presStyleCnt="3"/>
      <dgm:spPr/>
    </dgm:pt>
    <dgm:pt modelId="{9F4FD8DF-6AB3-470D-B6DB-0132C8034490}" type="pres">
      <dgm:prSet presAssocID="{EB548073-5F04-4555-97BC-D1D5762337ED}" presName="hierChild4" presStyleCnt="0"/>
      <dgm:spPr/>
    </dgm:pt>
    <dgm:pt modelId="{88EDABF2-10E3-4E02-AFAE-AB17A23A10CC}" type="pres">
      <dgm:prSet presAssocID="{EB548073-5F04-4555-97BC-D1D5762337ED}" presName="hierChild5" presStyleCnt="0"/>
      <dgm:spPr/>
    </dgm:pt>
    <dgm:pt modelId="{6FB258FE-BE1C-49B8-8DF5-791EDA0B8E58}" type="pres">
      <dgm:prSet presAssocID="{8A86118E-0CB0-48CB-8528-03147F8685AF}" presName="Name37" presStyleLbl="parChTrans1D2" presStyleIdx="1" presStyleCnt="3"/>
      <dgm:spPr/>
    </dgm:pt>
    <dgm:pt modelId="{C9C24CE1-4FAC-450D-A2CB-796DB37B5238}" type="pres">
      <dgm:prSet presAssocID="{3EEA37E0-0EA0-4233-8329-10B552739BB9}" presName="hierRoot2" presStyleCnt="0">
        <dgm:presLayoutVars>
          <dgm:hierBranch val="init"/>
        </dgm:presLayoutVars>
      </dgm:prSet>
      <dgm:spPr/>
    </dgm:pt>
    <dgm:pt modelId="{01A69277-D7DD-4C0A-ACAC-4CF4F7A19888}" type="pres">
      <dgm:prSet presAssocID="{3EEA37E0-0EA0-4233-8329-10B552739BB9}" presName="rootComposite" presStyleCnt="0"/>
      <dgm:spPr/>
    </dgm:pt>
    <dgm:pt modelId="{038B8A72-3CFB-4067-A4E3-0D2D95BE180F}" type="pres">
      <dgm:prSet presAssocID="{3EEA37E0-0EA0-4233-8329-10B552739BB9}" presName="rootText" presStyleLbl="node2" presStyleIdx="1" presStyleCnt="3">
        <dgm:presLayoutVars>
          <dgm:chPref val="3"/>
        </dgm:presLayoutVars>
      </dgm:prSet>
      <dgm:spPr/>
    </dgm:pt>
    <dgm:pt modelId="{DB12D7B6-E370-4E74-9387-F3F8858276EB}" type="pres">
      <dgm:prSet presAssocID="{3EEA37E0-0EA0-4233-8329-10B552739BB9}" presName="rootConnector" presStyleLbl="node2" presStyleIdx="1" presStyleCnt="3"/>
      <dgm:spPr/>
    </dgm:pt>
    <dgm:pt modelId="{EE23403B-2382-4BAE-ADB0-6B71D4A8C15D}" type="pres">
      <dgm:prSet presAssocID="{3EEA37E0-0EA0-4233-8329-10B552739BB9}" presName="hierChild4" presStyleCnt="0"/>
      <dgm:spPr/>
    </dgm:pt>
    <dgm:pt modelId="{182942FB-A44A-4164-91D8-395ACBD1B8E7}" type="pres">
      <dgm:prSet presAssocID="{3EEA37E0-0EA0-4233-8329-10B552739BB9}" presName="hierChild5" presStyleCnt="0"/>
      <dgm:spPr/>
    </dgm:pt>
    <dgm:pt modelId="{5D83E20C-72D2-404D-B525-E919730CC384}" type="pres">
      <dgm:prSet presAssocID="{6DA1A511-A33C-4CF3-90F6-817960478F2D}" presName="Name37" presStyleLbl="parChTrans1D2" presStyleIdx="2" presStyleCnt="3"/>
      <dgm:spPr/>
    </dgm:pt>
    <dgm:pt modelId="{D2372595-5228-425E-8FF8-A7F0C52D78F9}" type="pres">
      <dgm:prSet presAssocID="{E036AF10-40C9-41D6-943D-AA69E0274C53}" presName="hierRoot2" presStyleCnt="0">
        <dgm:presLayoutVars>
          <dgm:hierBranch val="init"/>
        </dgm:presLayoutVars>
      </dgm:prSet>
      <dgm:spPr/>
    </dgm:pt>
    <dgm:pt modelId="{65AFC396-19AA-4E1F-B677-798524FB96DF}" type="pres">
      <dgm:prSet presAssocID="{E036AF10-40C9-41D6-943D-AA69E0274C53}" presName="rootComposite" presStyleCnt="0"/>
      <dgm:spPr/>
    </dgm:pt>
    <dgm:pt modelId="{1A4DE1D2-7E74-4750-A45E-F3652EA9EAF8}" type="pres">
      <dgm:prSet presAssocID="{E036AF10-40C9-41D6-943D-AA69E0274C53}" presName="rootText" presStyleLbl="node2" presStyleIdx="2" presStyleCnt="3">
        <dgm:presLayoutVars>
          <dgm:chPref val="3"/>
        </dgm:presLayoutVars>
      </dgm:prSet>
      <dgm:spPr/>
    </dgm:pt>
    <dgm:pt modelId="{386F23BC-B11D-4E6F-A346-024EF0AAC8A7}" type="pres">
      <dgm:prSet presAssocID="{E036AF10-40C9-41D6-943D-AA69E0274C53}" presName="rootConnector" presStyleLbl="node2" presStyleIdx="2" presStyleCnt="3"/>
      <dgm:spPr/>
    </dgm:pt>
    <dgm:pt modelId="{92577176-AB56-44CF-B97E-2E26E2503FAC}" type="pres">
      <dgm:prSet presAssocID="{E036AF10-40C9-41D6-943D-AA69E0274C53}" presName="hierChild4" presStyleCnt="0"/>
      <dgm:spPr/>
    </dgm:pt>
    <dgm:pt modelId="{0D6EADEB-1836-4D39-B293-225BDCC31609}" type="pres">
      <dgm:prSet presAssocID="{E036AF10-40C9-41D6-943D-AA69E0274C53}" presName="hierChild5" presStyleCnt="0"/>
      <dgm:spPr/>
    </dgm:pt>
    <dgm:pt modelId="{88C1AA68-5190-4318-AAE7-C09AD343FE45}" type="pres">
      <dgm:prSet presAssocID="{3FE4CF45-3E17-469C-83AD-97DE52C1968B}" presName="hierChild3" presStyleCnt="0"/>
      <dgm:spPr/>
    </dgm:pt>
  </dgm:ptLst>
  <dgm:cxnLst>
    <dgm:cxn modelId="{AE9D8628-386E-4465-86F4-AA17E5E739AC}" type="presOf" srcId="{53354FC1-6166-4A26-A40E-B48120271475}" destId="{078CBE1D-5A5B-4361-96C0-AAE92B56579F}" srcOrd="0" destOrd="0" presId="urn:microsoft.com/office/officeart/2005/8/layout/orgChart1"/>
    <dgm:cxn modelId="{7B5F1832-067F-4DE3-9787-7569371E5108}" srcId="{3FE4CF45-3E17-469C-83AD-97DE52C1968B}" destId="{3EEA37E0-0EA0-4233-8329-10B552739BB9}" srcOrd="1" destOrd="0" parTransId="{8A86118E-0CB0-48CB-8528-03147F8685AF}" sibTransId="{2D8FCE31-4AB8-422C-84B6-0A58223D6E0E}"/>
    <dgm:cxn modelId="{476C5A35-F86C-4887-AA15-12CF5EC65DE6}" type="presOf" srcId="{3EEA37E0-0EA0-4233-8329-10B552739BB9}" destId="{DB12D7B6-E370-4E74-9387-F3F8858276EB}" srcOrd="1" destOrd="0" presId="urn:microsoft.com/office/officeart/2005/8/layout/orgChart1"/>
    <dgm:cxn modelId="{6FE57E3A-9EA0-4BFB-9807-DEB822D4E4D8}" type="presOf" srcId="{C621E1A9-6669-432A-8A1B-1E3010A75A27}" destId="{EDF6FB67-8096-4518-BA05-5138064F3CBA}" srcOrd="0" destOrd="0" presId="urn:microsoft.com/office/officeart/2005/8/layout/orgChart1"/>
    <dgm:cxn modelId="{8F0D7B5B-AB37-40DC-8800-DE6A9C2B7872}" srcId="{3FE4CF45-3E17-469C-83AD-97DE52C1968B}" destId="{EB548073-5F04-4555-97BC-D1D5762337ED}" srcOrd="0" destOrd="0" parTransId="{53354FC1-6166-4A26-A40E-B48120271475}" sibTransId="{44B492CF-31DB-421D-9129-97DAA75F5975}"/>
    <dgm:cxn modelId="{B09A314D-0FD6-46EB-94F4-7CEC675F45EB}" type="presOf" srcId="{3FE4CF45-3E17-469C-83AD-97DE52C1968B}" destId="{75C0C60A-2225-4348-A4E7-2FB1C577FCE8}" srcOrd="1" destOrd="0" presId="urn:microsoft.com/office/officeart/2005/8/layout/orgChart1"/>
    <dgm:cxn modelId="{C384E44E-B56E-44F5-B6E8-027C13301FDD}" srcId="{C621E1A9-6669-432A-8A1B-1E3010A75A27}" destId="{3FE4CF45-3E17-469C-83AD-97DE52C1968B}" srcOrd="0" destOrd="0" parTransId="{2DACD05E-268F-43B8-9B69-0A9DD06F8B8F}" sibTransId="{32CAC127-F4AD-4831-B0AF-A2493DD91605}"/>
    <dgm:cxn modelId="{108CDF75-CFB9-4BE7-9724-6DF8C9BD1E3E}" srcId="{3FE4CF45-3E17-469C-83AD-97DE52C1968B}" destId="{E036AF10-40C9-41D6-943D-AA69E0274C53}" srcOrd="2" destOrd="0" parTransId="{6DA1A511-A33C-4CF3-90F6-817960478F2D}" sibTransId="{2FD95E89-C60F-4BD3-B980-2C50D5B6129B}"/>
    <dgm:cxn modelId="{B0B68D5A-D7C4-4458-9107-0EBD69A4190F}" type="presOf" srcId="{EB548073-5F04-4555-97BC-D1D5762337ED}" destId="{ED6C316A-D055-4926-8FD0-AFDEC1F4A3BD}" srcOrd="1" destOrd="0" presId="urn:microsoft.com/office/officeart/2005/8/layout/orgChart1"/>
    <dgm:cxn modelId="{1C00C27A-C95D-4CBC-8D5C-E9A7ADBDCF60}" type="presOf" srcId="{8A86118E-0CB0-48CB-8528-03147F8685AF}" destId="{6FB258FE-BE1C-49B8-8DF5-791EDA0B8E58}" srcOrd="0" destOrd="0" presId="urn:microsoft.com/office/officeart/2005/8/layout/orgChart1"/>
    <dgm:cxn modelId="{B987F980-5D4F-41BC-9C4E-DD450CC2FC10}" type="presOf" srcId="{E036AF10-40C9-41D6-943D-AA69E0274C53}" destId="{386F23BC-B11D-4E6F-A346-024EF0AAC8A7}" srcOrd="1" destOrd="0" presId="urn:microsoft.com/office/officeart/2005/8/layout/orgChart1"/>
    <dgm:cxn modelId="{29380F89-E71E-427D-B292-F44EF2ACAE18}" type="presOf" srcId="{3FE4CF45-3E17-469C-83AD-97DE52C1968B}" destId="{670930AF-AE15-4352-A638-8A7DA7BAB906}" srcOrd="0" destOrd="0" presId="urn:microsoft.com/office/officeart/2005/8/layout/orgChart1"/>
    <dgm:cxn modelId="{B76EDA8E-D9DC-481C-869E-4D6AFE1BDCB0}" type="presOf" srcId="{EB548073-5F04-4555-97BC-D1D5762337ED}" destId="{911A3838-26A7-46DE-94AD-B33C99675E32}" srcOrd="0" destOrd="0" presId="urn:microsoft.com/office/officeart/2005/8/layout/orgChart1"/>
    <dgm:cxn modelId="{0C3F35BB-3BB8-4603-8380-41ACD1BC7D2D}" type="presOf" srcId="{6DA1A511-A33C-4CF3-90F6-817960478F2D}" destId="{5D83E20C-72D2-404D-B525-E919730CC384}" srcOrd="0" destOrd="0" presId="urn:microsoft.com/office/officeart/2005/8/layout/orgChart1"/>
    <dgm:cxn modelId="{8DBBEFBB-BBFA-4F04-98BC-E916525BD457}" type="presOf" srcId="{3EEA37E0-0EA0-4233-8329-10B552739BB9}" destId="{038B8A72-3CFB-4067-A4E3-0D2D95BE180F}" srcOrd="0" destOrd="0" presId="urn:microsoft.com/office/officeart/2005/8/layout/orgChart1"/>
    <dgm:cxn modelId="{7DBA12EF-CF8D-4E67-B69E-08E51BF3D033}" type="presOf" srcId="{E036AF10-40C9-41D6-943D-AA69E0274C53}" destId="{1A4DE1D2-7E74-4750-A45E-F3652EA9EAF8}" srcOrd="0" destOrd="0" presId="urn:microsoft.com/office/officeart/2005/8/layout/orgChart1"/>
    <dgm:cxn modelId="{9D4AA800-2D2D-4865-B0A7-50A2D62B7442}" type="presParOf" srcId="{EDF6FB67-8096-4518-BA05-5138064F3CBA}" destId="{65964551-A067-4C30-BF95-D3F9FABBE1B8}" srcOrd="0" destOrd="0" presId="urn:microsoft.com/office/officeart/2005/8/layout/orgChart1"/>
    <dgm:cxn modelId="{913A61EF-E2FC-41EE-B1FB-B2376536D7AC}" type="presParOf" srcId="{65964551-A067-4C30-BF95-D3F9FABBE1B8}" destId="{8FF2D474-D00E-4C83-8739-288E3855B188}" srcOrd="0" destOrd="0" presId="urn:microsoft.com/office/officeart/2005/8/layout/orgChart1"/>
    <dgm:cxn modelId="{35DA2509-0232-4551-B488-6784EC8DE8B7}" type="presParOf" srcId="{8FF2D474-D00E-4C83-8739-288E3855B188}" destId="{670930AF-AE15-4352-A638-8A7DA7BAB906}" srcOrd="0" destOrd="0" presId="urn:microsoft.com/office/officeart/2005/8/layout/orgChart1"/>
    <dgm:cxn modelId="{103ADFE4-B3CF-4687-B709-7C5B59CC0909}" type="presParOf" srcId="{8FF2D474-D00E-4C83-8739-288E3855B188}" destId="{75C0C60A-2225-4348-A4E7-2FB1C577FCE8}" srcOrd="1" destOrd="0" presId="urn:microsoft.com/office/officeart/2005/8/layout/orgChart1"/>
    <dgm:cxn modelId="{62A5DC3E-02A6-4836-9D85-308F9DD2AA68}" type="presParOf" srcId="{65964551-A067-4C30-BF95-D3F9FABBE1B8}" destId="{C1BCCD1B-1A8E-4115-8B3B-D4E7752D8FA8}" srcOrd="1" destOrd="0" presId="urn:microsoft.com/office/officeart/2005/8/layout/orgChart1"/>
    <dgm:cxn modelId="{20D09621-3374-42B8-AA81-E97FB463884C}" type="presParOf" srcId="{C1BCCD1B-1A8E-4115-8B3B-D4E7752D8FA8}" destId="{078CBE1D-5A5B-4361-96C0-AAE92B56579F}" srcOrd="0" destOrd="0" presId="urn:microsoft.com/office/officeart/2005/8/layout/orgChart1"/>
    <dgm:cxn modelId="{05951158-A9C6-42EF-8C68-9E2399D38456}" type="presParOf" srcId="{C1BCCD1B-1A8E-4115-8B3B-D4E7752D8FA8}" destId="{98D38A04-3D2C-4D51-B637-105CEC88A6FC}" srcOrd="1" destOrd="0" presId="urn:microsoft.com/office/officeart/2005/8/layout/orgChart1"/>
    <dgm:cxn modelId="{184DD1EC-9477-44AA-96EB-96A25ACB8B7A}" type="presParOf" srcId="{98D38A04-3D2C-4D51-B637-105CEC88A6FC}" destId="{91BA665E-B578-43E4-A415-ADD5D8447977}" srcOrd="0" destOrd="0" presId="urn:microsoft.com/office/officeart/2005/8/layout/orgChart1"/>
    <dgm:cxn modelId="{1A7D69FE-4D0A-4104-85E0-A63E2F874B4F}" type="presParOf" srcId="{91BA665E-B578-43E4-A415-ADD5D8447977}" destId="{911A3838-26A7-46DE-94AD-B33C99675E32}" srcOrd="0" destOrd="0" presId="urn:microsoft.com/office/officeart/2005/8/layout/orgChart1"/>
    <dgm:cxn modelId="{BF4503B0-F680-439B-A074-11F2A6EE3A7F}" type="presParOf" srcId="{91BA665E-B578-43E4-A415-ADD5D8447977}" destId="{ED6C316A-D055-4926-8FD0-AFDEC1F4A3BD}" srcOrd="1" destOrd="0" presId="urn:microsoft.com/office/officeart/2005/8/layout/orgChart1"/>
    <dgm:cxn modelId="{0F9A1996-B1AA-4ED9-89E9-D96DD4515D40}" type="presParOf" srcId="{98D38A04-3D2C-4D51-B637-105CEC88A6FC}" destId="{9F4FD8DF-6AB3-470D-B6DB-0132C8034490}" srcOrd="1" destOrd="0" presId="urn:microsoft.com/office/officeart/2005/8/layout/orgChart1"/>
    <dgm:cxn modelId="{896821C5-4230-4837-BE61-E3AE4FCDAF9F}" type="presParOf" srcId="{98D38A04-3D2C-4D51-B637-105CEC88A6FC}" destId="{88EDABF2-10E3-4E02-AFAE-AB17A23A10CC}" srcOrd="2" destOrd="0" presId="urn:microsoft.com/office/officeart/2005/8/layout/orgChart1"/>
    <dgm:cxn modelId="{540DBCC7-1881-424E-9E21-079F2D0DCEC6}" type="presParOf" srcId="{C1BCCD1B-1A8E-4115-8B3B-D4E7752D8FA8}" destId="{6FB258FE-BE1C-49B8-8DF5-791EDA0B8E58}" srcOrd="2" destOrd="0" presId="urn:microsoft.com/office/officeart/2005/8/layout/orgChart1"/>
    <dgm:cxn modelId="{563584D7-9674-46B2-97F0-1DD0540D0FB9}" type="presParOf" srcId="{C1BCCD1B-1A8E-4115-8B3B-D4E7752D8FA8}" destId="{C9C24CE1-4FAC-450D-A2CB-796DB37B5238}" srcOrd="3" destOrd="0" presId="urn:microsoft.com/office/officeart/2005/8/layout/orgChart1"/>
    <dgm:cxn modelId="{6A1E4705-2A72-4E5A-8311-ABA8BA469A70}" type="presParOf" srcId="{C9C24CE1-4FAC-450D-A2CB-796DB37B5238}" destId="{01A69277-D7DD-4C0A-ACAC-4CF4F7A19888}" srcOrd="0" destOrd="0" presId="urn:microsoft.com/office/officeart/2005/8/layout/orgChart1"/>
    <dgm:cxn modelId="{A7D08AA5-ACBB-4402-8D94-825B0E563DFE}" type="presParOf" srcId="{01A69277-D7DD-4C0A-ACAC-4CF4F7A19888}" destId="{038B8A72-3CFB-4067-A4E3-0D2D95BE180F}" srcOrd="0" destOrd="0" presId="urn:microsoft.com/office/officeart/2005/8/layout/orgChart1"/>
    <dgm:cxn modelId="{FCA3524A-5937-4958-94B6-6FE56E3B322D}" type="presParOf" srcId="{01A69277-D7DD-4C0A-ACAC-4CF4F7A19888}" destId="{DB12D7B6-E370-4E74-9387-F3F8858276EB}" srcOrd="1" destOrd="0" presId="urn:microsoft.com/office/officeart/2005/8/layout/orgChart1"/>
    <dgm:cxn modelId="{8E404B34-DB73-4F4D-B3BB-8C604F83E7C4}" type="presParOf" srcId="{C9C24CE1-4FAC-450D-A2CB-796DB37B5238}" destId="{EE23403B-2382-4BAE-ADB0-6B71D4A8C15D}" srcOrd="1" destOrd="0" presId="urn:microsoft.com/office/officeart/2005/8/layout/orgChart1"/>
    <dgm:cxn modelId="{9AFF2AC8-0A50-4FE4-93F4-2D724831FA18}" type="presParOf" srcId="{C9C24CE1-4FAC-450D-A2CB-796DB37B5238}" destId="{182942FB-A44A-4164-91D8-395ACBD1B8E7}" srcOrd="2" destOrd="0" presId="urn:microsoft.com/office/officeart/2005/8/layout/orgChart1"/>
    <dgm:cxn modelId="{77215746-602A-48E6-AD2F-4F50C4529099}" type="presParOf" srcId="{C1BCCD1B-1A8E-4115-8B3B-D4E7752D8FA8}" destId="{5D83E20C-72D2-404D-B525-E919730CC384}" srcOrd="4" destOrd="0" presId="urn:microsoft.com/office/officeart/2005/8/layout/orgChart1"/>
    <dgm:cxn modelId="{B5A0C7AB-5370-4192-964A-A3693EBDA8CC}" type="presParOf" srcId="{C1BCCD1B-1A8E-4115-8B3B-D4E7752D8FA8}" destId="{D2372595-5228-425E-8FF8-A7F0C52D78F9}" srcOrd="5" destOrd="0" presId="urn:microsoft.com/office/officeart/2005/8/layout/orgChart1"/>
    <dgm:cxn modelId="{4E59FCF8-6F9C-4851-A4A3-6ED10ADBCB48}" type="presParOf" srcId="{D2372595-5228-425E-8FF8-A7F0C52D78F9}" destId="{65AFC396-19AA-4E1F-B677-798524FB96DF}" srcOrd="0" destOrd="0" presId="urn:microsoft.com/office/officeart/2005/8/layout/orgChart1"/>
    <dgm:cxn modelId="{681022D7-4A4F-464A-B349-A1096C7E2C8D}" type="presParOf" srcId="{65AFC396-19AA-4E1F-B677-798524FB96DF}" destId="{1A4DE1D2-7E74-4750-A45E-F3652EA9EAF8}" srcOrd="0" destOrd="0" presId="urn:microsoft.com/office/officeart/2005/8/layout/orgChart1"/>
    <dgm:cxn modelId="{34114663-E462-43CF-AFD1-15C4D8D4499C}" type="presParOf" srcId="{65AFC396-19AA-4E1F-B677-798524FB96DF}" destId="{386F23BC-B11D-4E6F-A346-024EF0AAC8A7}" srcOrd="1" destOrd="0" presId="urn:microsoft.com/office/officeart/2005/8/layout/orgChart1"/>
    <dgm:cxn modelId="{B66FCBCC-EC4B-4001-B30F-625135CF352F}" type="presParOf" srcId="{D2372595-5228-425E-8FF8-A7F0C52D78F9}" destId="{92577176-AB56-44CF-B97E-2E26E2503FAC}" srcOrd="1" destOrd="0" presId="urn:microsoft.com/office/officeart/2005/8/layout/orgChart1"/>
    <dgm:cxn modelId="{13F41189-3501-484C-A682-AF899A51AD48}" type="presParOf" srcId="{D2372595-5228-425E-8FF8-A7F0C52D78F9}" destId="{0D6EADEB-1836-4D39-B293-225BDCC31609}" srcOrd="2" destOrd="0" presId="urn:microsoft.com/office/officeart/2005/8/layout/orgChart1"/>
    <dgm:cxn modelId="{FA7045C6-02D3-4CA9-92BC-0E603AA620CC}" type="presParOf" srcId="{65964551-A067-4C30-BF95-D3F9FABBE1B8}" destId="{88C1AA68-5190-4318-AAE7-C09AD343FE4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3E20C-72D2-404D-B525-E919730CC384}">
      <dsp:nvSpPr>
        <dsp:cNvPr id="0" name=""/>
        <dsp:cNvSpPr/>
      </dsp:nvSpPr>
      <dsp:spPr>
        <a:xfrm>
          <a:off x="3025508" y="1834769"/>
          <a:ext cx="2140569" cy="371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751"/>
              </a:lnTo>
              <a:lnTo>
                <a:pt x="2140569" y="185751"/>
              </a:lnTo>
              <a:lnTo>
                <a:pt x="2140569" y="371503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B258FE-BE1C-49B8-8DF5-791EDA0B8E58}">
      <dsp:nvSpPr>
        <dsp:cNvPr id="0" name=""/>
        <dsp:cNvSpPr/>
      </dsp:nvSpPr>
      <dsp:spPr>
        <a:xfrm>
          <a:off x="2979788" y="1834769"/>
          <a:ext cx="91440" cy="37150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1503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8CBE1D-5A5B-4361-96C0-AAE92B56579F}">
      <dsp:nvSpPr>
        <dsp:cNvPr id="0" name=""/>
        <dsp:cNvSpPr/>
      </dsp:nvSpPr>
      <dsp:spPr>
        <a:xfrm>
          <a:off x="884939" y="1834769"/>
          <a:ext cx="2140569" cy="371503"/>
        </a:xfrm>
        <a:custGeom>
          <a:avLst/>
          <a:gdLst/>
          <a:ahLst/>
          <a:cxnLst/>
          <a:rect l="0" t="0" r="0" b="0"/>
          <a:pathLst>
            <a:path>
              <a:moveTo>
                <a:pt x="2140569" y="0"/>
              </a:moveTo>
              <a:lnTo>
                <a:pt x="2140569" y="185751"/>
              </a:lnTo>
              <a:lnTo>
                <a:pt x="0" y="185751"/>
              </a:lnTo>
              <a:lnTo>
                <a:pt x="0" y="371503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0930AF-AE15-4352-A638-8A7DA7BAB906}">
      <dsp:nvSpPr>
        <dsp:cNvPr id="0" name=""/>
        <dsp:cNvSpPr/>
      </dsp:nvSpPr>
      <dsp:spPr>
        <a:xfrm>
          <a:off x="2140975" y="950236"/>
          <a:ext cx="1769065" cy="884532"/>
        </a:xfrm>
        <a:prstGeom prst="rect">
          <a:avLst/>
        </a:prstGeom>
        <a:solidFill>
          <a:schemeClr val="tx2"/>
        </a:solidFill>
        <a:ln>
          <a:solidFill>
            <a:schemeClr val="tx2">
              <a:lumMod val="50000"/>
            </a:schemeClr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Machine</a:t>
          </a:r>
          <a:r>
            <a:rPr lang="de-DE" sz="2200" kern="1200" dirty="0"/>
            <a:t> Learning (ML)</a:t>
          </a:r>
        </a:p>
      </dsp:txBody>
      <dsp:txXfrm>
        <a:off x="2140975" y="950236"/>
        <a:ext cx="1769065" cy="884532"/>
      </dsp:txXfrm>
    </dsp:sp>
    <dsp:sp modelId="{911A3838-26A7-46DE-94AD-B33C99675E32}">
      <dsp:nvSpPr>
        <dsp:cNvPr id="0" name=""/>
        <dsp:cNvSpPr/>
      </dsp:nvSpPr>
      <dsp:spPr>
        <a:xfrm>
          <a:off x="406" y="2206272"/>
          <a:ext cx="1769065" cy="884532"/>
        </a:xfrm>
        <a:prstGeom prst="rect">
          <a:avLst/>
        </a:prstGeom>
        <a:solidFill>
          <a:schemeClr val="tx2"/>
        </a:solidFill>
        <a:ln>
          <a:solidFill>
            <a:schemeClr val="tx2">
              <a:lumMod val="50000"/>
            </a:schemeClr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Supervised</a:t>
          </a:r>
          <a:r>
            <a:rPr lang="de-DE" sz="2200" kern="1200" dirty="0"/>
            <a:t> Learning</a:t>
          </a:r>
        </a:p>
      </dsp:txBody>
      <dsp:txXfrm>
        <a:off x="406" y="2206272"/>
        <a:ext cx="1769065" cy="884532"/>
      </dsp:txXfrm>
    </dsp:sp>
    <dsp:sp modelId="{038B8A72-3CFB-4067-A4E3-0D2D95BE180F}">
      <dsp:nvSpPr>
        <dsp:cNvPr id="0" name=""/>
        <dsp:cNvSpPr/>
      </dsp:nvSpPr>
      <dsp:spPr>
        <a:xfrm>
          <a:off x="2140975" y="2206272"/>
          <a:ext cx="1769065" cy="884532"/>
        </a:xfrm>
        <a:prstGeom prst="rect">
          <a:avLst/>
        </a:prstGeom>
        <a:solidFill>
          <a:schemeClr val="tx2"/>
        </a:solidFill>
        <a:ln>
          <a:solidFill>
            <a:schemeClr val="tx2">
              <a:lumMod val="50000"/>
            </a:schemeClr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Unsupervised</a:t>
          </a:r>
          <a:r>
            <a:rPr lang="de-DE" sz="2200" kern="1200" dirty="0"/>
            <a:t> Learning</a:t>
          </a:r>
        </a:p>
      </dsp:txBody>
      <dsp:txXfrm>
        <a:off x="2140975" y="2206272"/>
        <a:ext cx="1769065" cy="884532"/>
      </dsp:txXfrm>
    </dsp:sp>
    <dsp:sp modelId="{1A4DE1D2-7E74-4750-A45E-F3652EA9EAF8}">
      <dsp:nvSpPr>
        <dsp:cNvPr id="0" name=""/>
        <dsp:cNvSpPr/>
      </dsp:nvSpPr>
      <dsp:spPr>
        <a:xfrm>
          <a:off x="4281545" y="2206272"/>
          <a:ext cx="1769065" cy="884532"/>
        </a:xfrm>
        <a:prstGeom prst="rect">
          <a:avLst/>
        </a:prstGeom>
        <a:solidFill>
          <a:schemeClr val="accent1"/>
        </a:solidFill>
        <a:ln w="38100">
          <a:solidFill>
            <a:schemeClr val="accent1">
              <a:lumMod val="75000"/>
            </a:schemeClr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Reinforcement Learning (RL)</a:t>
          </a:r>
        </a:p>
      </dsp:txBody>
      <dsp:txXfrm>
        <a:off x="4281545" y="2206272"/>
        <a:ext cx="1769065" cy="884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51555" y="229394"/>
            <a:ext cx="4820356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271911" y="229394"/>
            <a:ext cx="1123244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1C649-7A39-401D-9C20-CE823C3B32D5}" type="datetimeFigureOut">
              <a:rPr lang="de-DE" smtClean="0">
                <a:solidFill>
                  <a:schemeClr val="tx2"/>
                </a:solidFill>
              </a:rPr>
              <a:t>17.03.2021</a:t>
            </a:fld>
            <a:endParaRPr lang="de-DE">
              <a:solidFill>
                <a:schemeClr val="tx2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51555" y="8455819"/>
            <a:ext cx="4820356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solidFill>
                <a:schemeClr val="tx2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271911" y="8455819"/>
            <a:ext cx="112324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7E42B-5E4C-4786-B9D6-102E78431102}" type="slidenum">
              <a:rPr lang="de-DE" smtClean="0">
                <a:solidFill>
                  <a:schemeClr val="tx2"/>
                </a:solidFill>
              </a:rPr>
              <a:t>‹Nr.›</a:t>
            </a:fld>
            <a:endParaRPr lang="de-DE">
              <a:solidFill>
                <a:schemeClr val="tx2"/>
              </a:solidFill>
            </a:endParaRPr>
          </a:p>
        </p:txBody>
      </p:sp>
      <p:cxnSp>
        <p:nvCxnSpPr>
          <p:cNvPr id="6" name="Straight Connector 6"/>
          <p:cNvCxnSpPr/>
          <p:nvPr/>
        </p:nvCxnSpPr>
        <p:spPr>
          <a:xfrm>
            <a:off x="451555" y="695352"/>
            <a:ext cx="59436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/>
          <p:cNvCxnSpPr/>
          <p:nvPr/>
        </p:nvCxnSpPr>
        <p:spPr>
          <a:xfrm>
            <a:off x="451555" y="8455819"/>
            <a:ext cx="59436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/>
          <p:cNvGrpSpPr/>
          <p:nvPr/>
        </p:nvGrpSpPr>
        <p:grpSpPr>
          <a:xfrm>
            <a:off x="6018955" y="8205168"/>
            <a:ext cx="562467" cy="501300"/>
            <a:chOff x="11460199" y="6030240"/>
            <a:chExt cx="731801" cy="652219"/>
          </a:xfrm>
        </p:grpSpPr>
        <p:pic>
          <p:nvPicPr>
            <p:cNvPr id="11" name="Grafik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259"/>
            <a:stretch/>
          </p:blipFill>
          <p:spPr>
            <a:xfrm>
              <a:off x="11460199" y="6030240"/>
              <a:ext cx="625401" cy="652219"/>
            </a:xfrm>
            <a:prstGeom prst="rect">
              <a:avLst/>
            </a:prstGeom>
          </p:spPr>
        </p:pic>
        <p:sp>
          <p:nvSpPr>
            <p:cNvPr id="12" name="Rechteck 11"/>
            <p:cNvSpPr/>
            <p:nvPr userDrawn="1"/>
          </p:nvSpPr>
          <p:spPr>
            <a:xfrm>
              <a:off x="12085600" y="6030240"/>
              <a:ext cx="106400" cy="652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417104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85800" y="229393"/>
            <a:ext cx="4270022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955822" y="229393"/>
            <a:ext cx="1063133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4113CCE-1A1A-46DB-884A-AE560F65C3AF}" type="datetimeFigureOut">
              <a:rPr lang="de-DE" smtClean="0"/>
              <a:pPr/>
              <a:t>17.03.2021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4270022" cy="24018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3870997"/>
            <a:ext cx="5486400" cy="41300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685800" y="8415424"/>
            <a:ext cx="4270022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955822" y="8429769"/>
            <a:ext cx="1063133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927DBD90-B360-417B-B4B3-F05A4AFC1996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8" name="Straight Connector 6"/>
          <p:cNvCxnSpPr/>
          <p:nvPr/>
        </p:nvCxnSpPr>
        <p:spPr>
          <a:xfrm>
            <a:off x="685800" y="695352"/>
            <a:ext cx="54864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6"/>
          <p:cNvCxnSpPr>
            <a:endCxn id="12" idx="1"/>
          </p:cNvCxnSpPr>
          <p:nvPr/>
        </p:nvCxnSpPr>
        <p:spPr>
          <a:xfrm>
            <a:off x="685800" y="8422596"/>
            <a:ext cx="5333155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/>
          <p:cNvGrpSpPr/>
          <p:nvPr/>
        </p:nvGrpSpPr>
        <p:grpSpPr>
          <a:xfrm>
            <a:off x="6018955" y="8096486"/>
            <a:ext cx="731801" cy="652219"/>
            <a:chOff x="11460199" y="6030240"/>
            <a:chExt cx="731801" cy="652219"/>
          </a:xfrm>
        </p:grpSpPr>
        <p:pic>
          <p:nvPicPr>
            <p:cNvPr id="12" name="Grafik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259"/>
            <a:stretch/>
          </p:blipFill>
          <p:spPr>
            <a:xfrm>
              <a:off x="11460199" y="6030240"/>
              <a:ext cx="625401" cy="652219"/>
            </a:xfrm>
            <a:prstGeom prst="rect">
              <a:avLst/>
            </a:prstGeom>
          </p:spPr>
        </p:pic>
        <p:sp>
          <p:nvSpPr>
            <p:cNvPr id="13" name="Rechteck 12"/>
            <p:cNvSpPr/>
            <p:nvPr userDrawn="1"/>
          </p:nvSpPr>
          <p:spPr>
            <a:xfrm>
              <a:off x="12085600" y="6030240"/>
              <a:ext cx="106400" cy="652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060072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5VN56jQMWM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Frühere AI Aufgaben wie Handschrifterkennung oder Spracherkennung werden mittlerweile als selbstverständlich betrachtet.</a:t>
            </a: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Bild: CC-0, Quelle: https://techxplore.com/news/2019-12-ai-good-darkerfuture.html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676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ESET Whitepaper https://www.welivesecurity.com/wp-content/uploads/2018/08/Can_AI_Power_Future_Malware.pdf, </a:t>
            </a:r>
            <a:r>
              <a:rPr lang="de-DE" dirty="0" err="1"/>
              <a:t>rev</a:t>
            </a:r>
            <a:r>
              <a:rPr lang="de-DE" dirty="0"/>
              <a:t>. 2020-03-19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985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Schlechte Nachrichten für Studenten: Abschreiben ist nicht erlaubt und wird erkannt.</a:t>
            </a:r>
          </a:p>
          <a:p>
            <a:endParaRPr lang="de-DE" dirty="0"/>
          </a:p>
          <a:p>
            <a:r>
              <a:rPr lang="de-DE" dirty="0"/>
              <a:t>Quelle: https://order.scribbr.de/plagiarism-check/example, </a:t>
            </a:r>
            <a:r>
              <a:rPr lang="de-DE" dirty="0" err="1"/>
              <a:t>rev</a:t>
            </a:r>
            <a:r>
              <a:rPr lang="de-DE" dirty="0"/>
              <a:t>. 2020-03-19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Das Beispiel erkennt zwar das Duplikat, erkennt aber nicht, dass es sich um ein ordentliches Zitat mit Quellenangabe handelt, also kein Plagiat ist.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6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Bild rechts wurde für 432k$ versteigert.</a:t>
            </a:r>
          </a:p>
          <a:p>
            <a:endParaRPr lang="de-DE" dirty="0"/>
          </a:p>
          <a:p>
            <a:r>
              <a:rPr lang="de-DE" dirty="0"/>
              <a:t>Quellen: </a:t>
            </a:r>
          </a:p>
          <a:p>
            <a:r>
              <a:rPr lang="de-DE" dirty="0"/>
              <a:t>Obama Video: https://www.youtube.com/watch?v=cQ54GDm1eL0</a:t>
            </a:r>
          </a:p>
          <a:p>
            <a:r>
              <a:rPr lang="de-DE" dirty="0"/>
              <a:t>Drawing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Photo</a:t>
            </a:r>
            <a:r>
              <a:rPr lang="de-DE" dirty="0"/>
              <a:t>: https://blogs.nvidia.com/blog/2019/03/18/gaugan-photorealistic-landscapes-nvidia-research/?ncid=so-you-n1-78256</a:t>
            </a:r>
          </a:p>
          <a:p>
            <a:r>
              <a:rPr lang="de-DE" dirty="0"/>
              <a:t>Kunst: </a:t>
            </a:r>
          </a:p>
          <a:p>
            <a:r>
              <a:rPr lang="de-DE" dirty="0"/>
              <a:t>Artikel: https://www.forbes.com/sites/williamfalcon/2018/10/25/what-happens-now-that-an-ai-generated-painting-sold-for-432500/</a:t>
            </a:r>
          </a:p>
          <a:p>
            <a:r>
              <a:rPr lang="de-DE" dirty="0"/>
              <a:t>Bild: https://thumbor.forbes.com/thumbor/960x0/https%3A%2F%2Fblogs-images.forbes.com%2Fwilliamfalcon%2Ffiles%2F2018%2F10%2Fedmond-de-belamy-framed-cropped.jpg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817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https://www.crystalknows.com/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9485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https://www.youtube.com/watch?v=-RHG5DFAjp8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Ähnlich: Friseur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https://www.youtube.com/watch?v=D5VN56jQMWM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1545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Beispiel:</a:t>
            </a:r>
          </a:p>
          <a:p>
            <a:r>
              <a:rPr lang="de-DE" dirty="0"/>
              <a:t>Wenig Daten</a:t>
            </a:r>
          </a:p>
          <a:p>
            <a:r>
              <a:rPr lang="de-DE" dirty="0"/>
              <a:t>	5 Katzenbilder, 5 Hundebilder -&gt; Katzen und Hunde unterscheiden</a:t>
            </a:r>
          </a:p>
          <a:p>
            <a:r>
              <a:rPr lang="de-DE" dirty="0"/>
              <a:t>Generalisierung</a:t>
            </a:r>
          </a:p>
          <a:p>
            <a:r>
              <a:rPr lang="de-DE" dirty="0"/>
              <a:t>	5 Katzen von vorne -&gt; Erkennung einer Katze von hinten</a:t>
            </a:r>
          </a:p>
          <a:p>
            <a:r>
              <a:rPr lang="de-DE" dirty="0"/>
              <a:t>Unsaubere Daten</a:t>
            </a:r>
          </a:p>
          <a:p>
            <a:r>
              <a:rPr lang="de-DE" dirty="0"/>
              <a:t>	5 Katzenbilder, aber fälschlicherweise 1 Ente</a:t>
            </a:r>
          </a:p>
          <a:p>
            <a:r>
              <a:rPr lang="de-DE" dirty="0"/>
              <a:t>Kontextsensitiv</a:t>
            </a:r>
          </a:p>
          <a:p>
            <a:r>
              <a:rPr lang="de-DE" dirty="0"/>
              <a:t>	1 Katze im Zoo -&gt; Wildkatze, Luchs oder Löwe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544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Beispiele </a:t>
            </a:r>
          </a:p>
          <a:p>
            <a:r>
              <a:rPr lang="de-DE" dirty="0"/>
              <a:t>Zu Übertragung von Erlerntem auf neue Situationen:</a:t>
            </a:r>
          </a:p>
          <a:p>
            <a:r>
              <a:rPr lang="de-DE" dirty="0"/>
              <a:t>	Verständnis von Schranken und Zäunen = Hindernisse in Snake Spiel</a:t>
            </a:r>
          </a:p>
          <a:p>
            <a:r>
              <a:rPr lang="de-DE" dirty="0"/>
              <a:t>Zu Berücksichtigung der Umgebung</a:t>
            </a:r>
          </a:p>
          <a:p>
            <a:r>
              <a:rPr lang="de-DE" dirty="0"/>
              <a:t>	Entscheidung gegen ein kostenpflichtiges Snake-Spiel in einer Spielhalle</a:t>
            </a:r>
          </a:p>
          <a:p>
            <a:r>
              <a:rPr lang="de-DE" dirty="0"/>
              <a:t>Zu Fähigkeit zur Abstraktion</a:t>
            </a:r>
          </a:p>
          <a:p>
            <a:r>
              <a:rPr lang="de-DE" dirty="0"/>
              <a:t>	Finden der Gemeinsamkeiten von Tetris und Snake</a:t>
            </a:r>
          </a:p>
          <a:p>
            <a:r>
              <a:rPr lang="de-DE" dirty="0"/>
              <a:t>Zu Kreativität </a:t>
            </a:r>
          </a:p>
          <a:p>
            <a:r>
              <a:rPr lang="de-DE" dirty="0"/>
              <a:t>	Erfinden eines Snake-Spiels mit Hindernissen, falls vorher nur Snake ohne Hindernisse bekannt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48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Neben </a:t>
            </a:r>
            <a:r>
              <a:rPr lang="de-DE" dirty="0" err="1"/>
              <a:t>Machine</a:t>
            </a:r>
            <a:r>
              <a:rPr lang="de-DE" dirty="0"/>
              <a:t> Learning: </a:t>
            </a:r>
          </a:p>
          <a:p>
            <a:r>
              <a:rPr lang="de-DE" dirty="0"/>
              <a:t>	Natural Language X, Processing (NLP) = Generation (NLG) + Understanding (NLU), Teile davon können auch mit Template </a:t>
            </a:r>
            <a:r>
              <a:rPr lang="de-DE" dirty="0" err="1"/>
              <a:t>Engines</a:t>
            </a:r>
            <a:r>
              <a:rPr lang="de-DE" dirty="0"/>
              <a:t> erledigt werden</a:t>
            </a:r>
          </a:p>
          <a:p>
            <a:r>
              <a:rPr lang="de-DE" dirty="0"/>
              <a:t>	Expertensysteme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736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Semi-</a:t>
            </a:r>
            <a:r>
              <a:rPr lang="de-DE" dirty="0" err="1"/>
              <a:t>Supervised</a:t>
            </a:r>
            <a:r>
              <a:rPr lang="de-DE" dirty="0"/>
              <a:t>: Mischung aus </a:t>
            </a:r>
            <a:r>
              <a:rPr lang="de-DE" dirty="0" err="1"/>
              <a:t>Supervised</a:t>
            </a:r>
            <a:r>
              <a:rPr lang="de-DE" dirty="0"/>
              <a:t> und </a:t>
            </a:r>
            <a:r>
              <a:rPr lang="de-DE" dirty="0" err="1"/>
              <a:t>Unsupervised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Beispiel </a:t>
            </a:r>
            <a:r>
              <a:rPr lang="de-DE" dirty="0" err="1"/>
              <a:t>Supervised</a:t>
            </a:r>
            <a:r>
              <a:rPr lang="de-DE" dirty="0"/>
              <a:t> Learning:</a:t>
            </a:r>
          </a:p>
          <a:p>
            <a:r>
              <a:rPr lang="de-DE" dirty="0"/>
              <a:t>	Klassifizierung: in welche Kundenkategorie (Klasse) fällt ein neuer Kunde, in welche Kategorie fällt ein Bild von einem Tier (diskrete Werte)</a:t>
            </a:r>
          </a:p>
          <a:p>
            <a:r>
              <a:rPr lang="de-DE" dirty="0"/>
              <a:t>	Regression: Vorhersage eines Wertes auf Basis bisheriger Werte, z.B. Vorhersage eines Verkaufswerts einer Wohnung (kontinuierliche Werte)</a:t>
            </a:r>
          </a:p>
          <a:p>
            <a:r>
              <a:rPr lang="de-DE" dirty="0"/>
              <a:t>Beispiel </a:t>
            </a:r>
            <a:r>
              <a:rPr lang="de-DE" dirty="0" err="1"/>
              <a:t>Unsupervised</a:t>
            </a:r>
            <a:r>
              <a:rPr lang="de-DE" dirty="0"/>
              <a:t> Learning:</a:t>
            </a:r>
          </a:p>
          <a:p>
            <a:r>
              <a:rPr lang="de-DE" dirty="0"/>
              <a:t>	Clustering: Kunden sind bekannt, es wurde aber noch keine Einteilung "gesehen". KI liefert mögliche Gruppierungen</a:t>
            </a:r>
          </a:p>
          <a:p>
            <a:r>
              <a:rPr lang="de-DE" dirty="0"/>
              <a:t>	</a:t>
            </a:r>
            <a:r>
              <a:rPr lang="de-DE" dirty="0" err="1"/>
              <a:t>Association</a:t>
            </a:r>
            <a:r>
              <a:rPr lang="de-DE" dirty="0"/>
              <a:t> / Pattern </a:t>
            </a:r>
            <a:r>
              <a:rPr lang="de-DE" dirty="0" err="1"/>
              <a:t>search</a:t>
            </a:r>
            <a:r>
              <a:rPr lang="de-DE" dirty="0"/>
              <a:t>: Es wurde noch keine Korrelation zwischen Daten "gesehen". KI liefert mögliche Zusammenhänge. Typisch: "andere Kunden kauften auch"</a:t>
            </a:r>
          </a:p>
          <a:p>
            <a:r>
              <a:rPr lang="de-DE" dirty="0"/>
              <a:t>Beispiel Reinforcement:</a:t>
            </a:r>
          </a:p>
          <a:p>
            <a:r>
              <a:rPr lang="de-DE" dirty="0"/>
              <a:t>	Computerspiele: man kennt die Regeln noch nicht, erlernt sie aber durch Belohnung und Bestrafung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576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Neben neuronalen Netzen: </a:t>
            </a:r>
            <a:r>
              <a:rPr lang="de-DE" dirty="0" err="1"/>
              <a:t>Spiking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093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Zum Vergleich: Erster Computer Zuse Z3 entstand 1941</a:t>
            </a:r>
          </a:p>
          <a:p>
            <a:endParaRPr lang="de-DE" dirty="0"/>
          </a:p>
          <a:p>
            <a:r>
              <a:rPr lang="de-DE" dirty="0"/>
              <a:t>Die KI in den Computerspielen war schon in gewissem Maße "schlau", weil sie z.B. versuchte, den kürzesten Weg zu finden.</a:t>
            </a:r>
          </a:p>
          <a:p>
            <a:r>
              <a:rPr lang="de-DE" dirty="0"/>
              <a:t>Allerdings machte sie das auch sehr vorhersagbar.</a:t>
            </a:r>
          </a:p>
          <a:p>
            <a:endParaRPr lang="de-DE" dirty="0"/>
          </a:p>
          <a:p>
            <a:r>
              <a:rPr lang="de-DE" dirty="0"/>
              <a:t>Garri Kasparow: Schachweltmeister von 1985 bis 2005</a:t>
            </a:r>
          </a:p>
          <a:p>
            <a:r>
              <a:rPr lang="de-DE" dirty="0"/>
              <a:t>Fan Hui: Europameister</a:t>
            </a:r>
          </a:p>
          <a:p>
            <a:r>
              <a:rPr lang="de-DE" dirty="0"/>
              <a:t>Team OG: derzeit weltbestes Team in Dota 2</a:t>
            </a:r>
          </a:p>
          <a:p>
            <a:endParaRPr lang="de-DE" dirty="0"/>
          </a:p>
          <a:p>
            <a:r>
              <a:rPr lang="de-DE" dirty="0"/>
              <a:t>Quellen:</a:t>
            </a:r>
          </a:p>
          <a:p>
            <a:r>
              <a:rPr lang="de-DE" dirty="0"/>
              <a:t>https://de.wikipedia.org/wiki/Deep_Blue</a:t>
            </a:r>
          </a:p>
          <a:p>
            <a:r>
              <a:rPr lang="de-DE" dirty="0"/>
              <a:t>https://de.wikipedia.org/wiki/Siri_(Software)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https://en.wikipedia.org/wiki/AlexNet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https://de.wikipedia.org/wiki/AlphaGo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https://de.wikipedia.org/wiki/Dota_2#Erforschung_K%C3%BCnstlicher_Intelligenz_(KI)</a:t>
            </a:r>
          </a:p>
          <a:p>
            <a:r>
              <a:rPr lang="de-DE" dirty="0"/>
              <a:t>https://de.wikipedia.org/wiki/Halicin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029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369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https://www.gartner.com/smarterwithgartner/top-trends-on-the-gartner-hype-cycle-for-artificial-intelligence-2019/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946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CRISP: Cross Industry Standard </a:t>
            </a:r>
            <a:r>
              <a:rPr lang="de-DE" dirty="0" err="1"/>
              <a:t>Process</a:t>
            </a:r>
            <a:endParaRPr lang="de-DE" dirty="0"/>
          </a:p>
          <a:p>
            <a:r>
              <a:rPr lang="de-DE" dirty="0"/>
              <a:t>DM: Data Mining</a:t>
            </a:r>
          </a:p>
          <a:p>
            <a:endParaRPr lang="de-DE" dirty="0"/>
          </a:p>
          <a:p>
            <a:r>
              <a:rPr lang="de-DE" dirty="0"/>
              <a:t>Business Understanding: welche Frage soll mit den Daten beantwortet werden? Was ist der monetäre Nutzen davon?</a:t>
            </a:r>
          </a:p>
          <a:p>
            <a:r>
              <a:rPr lang="de-DE" dirty="0"/>
              <a:t>Data Understanding: welche Daten sind verfügbar? Wie ist die Qualität der Daten? Gibt es Korrelationen?</a:t>
            </a:r>
          </a:p>
          <a:p>
            <a:r>
              <a:rPr lang="de-DE" dirty="0"/>
              <a:t>Data </a:t>
            </a:r>
            <a:r>
              <a:rPr lang="de-DE" dirty="0" err="1"/>
              <a:t>Preparation</a:t>
            </a:r>
            <a:r>
              <a:rPr lang="de-DE" dirty="0"/>
              <a:t>: Umwandlung in verarbeitbare Werte, Auffüllen fehlender Werte, Aufteilung in Trainings- und Testdaten</a:t>
            </a:r>
          </a:p>
          <a:p>
            <a:r>
              <a:rPr lang="de-DE" dirty="0"/>
              <a:t>Modeling: Netz als Basismodell (Baseline) erstellen</a:t>
            </a:r>
          </a:p>
          <a:p>
            <a:r>
              <a:rPr lang="de-DE" dirty="0"/>
              <a:t>Evaluation: Weitere Netze ausprobieren und tunen, Erfolgsmetrik beobachten</a:t>
            </a:r>
          </a:p>
          <a:p>
            <a:r>
              <a:rPr lang="de-DE" dirty="0" err="1"/>
              <a:t>Deployment</a:t>
            </a:r>
            <a:r>
              <a:rPr lang="de-DE" dirty="0"/>
              <a:t>: Einarbeitung der Verwendung des neuronalen Netzes, Übergabe der Doku zum Netz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895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872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08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2015 hat Google interessiert, was hinter dem Netz steckt und hat Rauschen mit der Gewichtung des Netzes verstärkt, bis ein Abbild herauskam.</a:t>
            </a:r>
          </a:p>
          <a:p>
            <a:endParaRPr lang="de-DE" dirty="0"/>
          </a:p>
          <a:p>
            <a:r>
              <a:rPr lang="de-DE" dirty="0"/>
              <a:t>Quelle: https://ai.googleblog.com/2015/06/inceptionism-going-deeper-into-neural.html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7970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Erkenntnis: Hanteln gibt es offenbar nicht ohne Arm dazu.</a:t>
            </a:r>
          </a:p>
          <a:p>
            <a:endParaRPr lang="de-DE" dirty="0"/>
          </a:p>
          <a:p>
            <a:r>
              <a:rPr lang="de-DE" dirty="0"/>
              <a:t>Quelle: https://ai.googleblog.com/2015/06/inceptionism-going-deeper-into-neural.html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24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Pferd wurde nicht anhand seiner Form, sondern anhand des Copyright-Textes erkannt.</a:t>
            </a:r>
          </a:p>
          <a:p>
            <a:r>
              <a:rPr lang="de-DE" dirty="0"/>
              <a:t>Artikel: https://www.heise.de/ct/artikel/Wie-sich-KI-Entscheidungen-ueberpruefen-lassen-4665982.html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1668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https://de.wikipedia.org/wiki/Trolley-Problem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35837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 Arzt betreut 5 Patienten. Jeder wird sterben, weil er auf ein Organ wartet, das nicht verfügbar ist.</a:t>
            </a:r>
          </a:p>
          <a:p>
            <a:r>
              <a:rPr lang="de-DE" dirty="0"/>
              <a:t>Ist es ok, einen gesunden Menschen zu töten und seine Organe zu entnehmen, um die anderen zu retten?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52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Quellen: </a:t>
            </a:r>
          </a:p>
          <a:p>
            <a:r>
              <a:rPr lang="de-DE" dirty="0"/>
              <a:t>https://de.wikipedia.org/wiki/K%C3%BCnstliches_Neuron</a:t>
            </a:r>
          </a:p>
          <a:p>
            <a:r>
              <a:rPr lang="de-DE" dirty="0"/>
              <a:t>https://de.wikipedia.org/wiki/Perzeptron </a:t>
            </a:r>
          </a:p>
          <a:p>
            <a:r>
              <a:rPr lang="de-DE" dirty="0"/>
              <a:t>https://de.wikipedia.org/wiki/KI-Winter</a:t>
            </a:r>
          </a:p>
          <a:p>
            <a:r>
              <a:rPr lang="de-DE" dirty="0"/>
              <a:t>https://de.wikipedia.org/wiki/Backpropagation</a:t>
            </a:r>
          </a:p>
          <a:p>
            <a:r>
              <a:rPr lang="de-DE" dirty="0"/>
              <a:t>https://de.wikipedia.org/wiki/Convolutional_Neural_Network</a:t>
            </a:r>
          </a:p>
          <a:p>
            <a:r>
              <a:rPr lang="de-DE" dirty="0"/>
              <a:t>https://de.wikipedia.org/wiki/Generative_Adversarial_Networks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098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Eigene Bilder, </a:t>
            </a:r>
            <a:r>
              <a:rPr lang="de-DE"/>
              <a:t>verarbeitet von https://deepdreamgenerator.com/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5385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047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Narrow = eingeschränkt / auf eine Aufgabe spezialisiert. </a:t>
            </a:r>
          </a:p>
          <a:p>
            <a:r>
              <a:rPr lang="de-DE" dirty="0"/>
              <a:t>Diese Einschränkung werden wir noch kennenlernen (nicht verraten: Snake lernt exakt 10x20 Spielfeld. Kann auf 10x21 nicht spielen)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Der Mensch in der Daumenregel darf ein Spezialist sein, z.B. Experte für Leiterplatten.</a:t>
            </a:r>
          </a:p>
          <a:p>
            <a:endParaRPr lang="de-DE" dirty="0"/>
          </a:p>
          <a:p>
            <a:r>
              <a:rPr lang="de-DE" dirty="0"/>
              <a:t>"</a:t>
            </a:r>
            <a:r>
              <a:rPr lang="en-US" dirty="0"/>
              <a:t>If a typical person can do a mental task with less than one second of thought, we can probably automate it using AI either now or in the near future." - Andrew Ng</a:t>
            </a:r>
            <a:endParaRPr lang="de-DE" dirty="0"/>
          </a:p>
          <a:p>
            <a:endParaRPr lang="de-DE" dirty="0"/>
          </a:p>
          <a:p>
            <a:r>
              <a:rPr lang="de-DE" dirty="0"/>
              <a:t>Quellen:</a:t>
            </a:r>
          </a:p>
          <a:p>
            <a:r>
              <a:rPr lang="de-DE" dirty="0"/>
              <a:t>https://de.wikipedia.org/wiki/Andrew_Ng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Bildquelle:</a:t>
            </a:r>
          </a:p>
          <a:p>
            <a:r>
              <a:rPr lang="de-DE" dirty="0"/>
              <a:t>Chihuahua CC-0 https://pixnio.com/de/tiere/hunde/welpe-niedlich-hund-tier-lustig-chihuahua-schuhe-indoor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413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den ersten Blick hört sich die Aufgabenstellung einfach an.</a:t>
            </a:r>
          </a:p>
          <a:p>
            <a:r>
              <a:rPr lang="de-DE" dirty="0"/>
              <a:t>Es ist auch sehr einfach, herauszufinden, wer das gleiche Produkt gekauft hat. Das können im Fall von Amazon 1.000.000 Kunden sein.</a:t>
            </a:r>
          </a:p>
          <a:p>
            <a:r>
              <a:rPr lang="de-DE" dirty="0"/>
              <a:t>Diese Kunden haben aber jeweils mehrere Duzend oder Hundert Produkte eingekauft. Und vermutlich noch mehr Produkte angesehen.</a:t>
            </a:r>
          </a:p>
          <a:p>
            <a:r>
              <a:rPr lang="de-DE" dirty="0"/>
              <a:t>Aus dieser Datenmenge Gemeinsamkeiten herauszufinden ist auf normale Weise schwierig.</a:t>
            </a:r>
          </a:p>
          <a:p>
            <a:r>
              <a:rPr lang="de-DE" dirty="0"/>
              <a:t>Quelle: Amazon, eigener Screenshot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5464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Wer könnte zuerst Handschrifterkennung gebraucht haben?</a:t>
            </a:r>
          </a:p>
          <a:p>
            <a:r>
              <a:rPr lang="de-DE" dirty="0"/>
              <a:t>Antwort: die Post zur automatischen Briefsortierung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65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Bild: Martin Schutt, dpa</a:t>
            </a:r>
          </a:p>
          <a:p>
            <a:r>
              <a:rPr lang="de-DE" dirty="0"/>
              <a:t>KI Annotation: eigenes neuronales Netz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897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https://www.cogitotech.com/3d-cuboid-annotation/</a:t>
            </a:r>
          </a:p>
          <a:p>
            <a:r>
              <a:rPr lang="de-DE" dirty="0"/>
              <a:t>Fake? Ich hab diese Software nicht live in Aktion gesehen.</a:t>
            </a:r>
          </a:p>
          <a:p>
            <a:endParaRPr lang="de-DE" dirty="0"/>
          </a:p>
          <a:p>
            <a:r>
              <a:rPr lang="de-DE" dirty="0"/>
              <a:t>Apple hat ein ähnliches System, aber basierend auf Lidar Daten</a:t>
            </a:r>
          </a:p>
          <a:p>
            <a:r>
              <a:rPr lang="de-DE" dirty="0"/>
              <a:t>https://www.patentlyapple.com/patently-apple/2017/11/apple-research-paper-touts-voxelnet-as-being-superior-to-lidar-regarding-autonomous-vehicle-3d-detection-methods.html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635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270375" cy="24018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Erkennung doppelter Konten anhand des Schreibstils / Wortwahl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BD90-B360-417B-B4B3-F05A4AFC199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421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2502" y="1916113"/>
            <a:ext cx="10521297" cy="1619000"/>
          </a:xfrm>
        </p:spPr>
        <p:txBody>
          <a:bodyPr anchor="b"/>
          <a:lstStyle>
            <a:lvl1pPr algn="l">
              <a:defRPr lang="de-DE" dirty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2503" y="3602038"/>
            <a:ext cx="10521296" cy="6191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61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154" y="102885"/>
            <a:ext cx="1180118" cy="118011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Zusammenfassung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5286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955" y="2696647"/>
            <a:ext cx="2532090" cy="25320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Fragen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85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081088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520825"/>
            <a:ext cx="5181600" cy="4645025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520825"/>
            <a:ext cx="5181600" cy="4645025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351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9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peri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520825"/>
            <a:ext cx="9271475" cy="46450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90" y="2725781"/>
            <a:ext cx="1396945" cy="22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24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35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235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ndere Med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Andere Medien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53" y="2279787"/>
            <a:ext cx="1370494" cy="344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0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a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893" y="2914649"/>
            <a:ext cx="2210213" cy="221021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Pause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02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344" y="175075"/>
            <a:ext cx="1035738" cy="10357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2993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6"/>
          <p:cNvSpPr/>
          <p:nvPr userDrawn="1"/>
        </p:nvSpPr>
        <p:spPr>
          <a:xfrm>
            <a:off x="0" y="0"/>
            <a:ext cx="12192000" cy="3167743"/>
          </a:xfrm>
          <a:prstGeom prst="rect">
            <a:avLst/>
          </a:prstGeom>
          <a:gradFill>
            <a:gsLst>
              <a:gs pos="50000">
                <a:srgbClr val="336DA6">
                  <a:alpha val="50000"/>
                </a:srgbClr>
              </a:gs>
              <a:gs pos="0">
                <a:srgbClr val="336DA6">
                  <a:alpha val="0"/>
                </a:srgbClr>
              </a:gs>
              <a:gs pos="100000">
                <a:srgbClr val="336DA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/>
          <p:cNvSpPr/>
          <p:nvPr userDrawn="1"/>
        </p:nvSpPr>
        <p:spPr>
          <a:xfrm>
            <a:off x="0" y="3167743"/>
            <a:ext cx="12192000" cy="1094015"/>
          </a:xfrm>
          <a:prstGeom prst="rect">
            <a:avLst/>
          </a:prstGeom>
          <a:solidFill>
            <a:srgbClr val="336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6"/>
          <p:cNvCxnSpPr/>
          <p:nvPr userDrawn="1"/>
        </p:nvCxnSpPr>
        <p:spPr>
          <a:xfrm>
            <a:off x="0" y="4261758"/>
            <a:ext cx="121920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63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916113"/>
            <a:ext cx="10515600" cy="2305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432550"/>
            <a:ext cx="1067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09.12.2019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16807" y="6432550"/>
            <a:ext cx="846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Künstliche Intelligenz - Überblick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0968" y="6432550"/>
            <a:ext cx="722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A1F27E2-D58A-4028-9FF2-B12D897F257E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9" name="Straight Connector 6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7" y="5215200"/>
            <a:ext cx="1909763" cy="47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orient="horz" pos="232" userDrawn="1">
          <p15:clr>
            <a:srgbClr val="F26B43"/>
          </p15:clr>
        </p15:guide>
        <p15:guide id="3" orient="horz" pos="1026" userDrawn="1">
          <p15:clr>
            <a:srgbClr val="F26B43"/>
          </p15:clr>
        </p15:guide>
        <p15:guide id="4" orient="horz" pos="1207" userDrawn="1">
          <p15:clr>
            <a:srgbClr val="F26B43"/>
          </p15:clr>
        </p15:guide>
        <p15:guide id="5" orient="horz" pos="2659" userDrawn="1">
          <p15:clr>
            <a:srgbClr val="F26B43"/>
          </p15:clr>
        </p15:guide>
        <p15:guide id="6" pos="715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4013" cy="1081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520825"/>
            <a:ext cx="10514013" cy="464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432550"/>
            <a:ext cx="1067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09.12.2019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16807" y="6432550"/>
            <a:ext cx="846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Künstliche Intelligenz - Überblick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0968" y="6432550"/>
            <a:ext cx="7212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A1F27E2-D58A-4028-9FF2-B12D897F257E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380934"/>
            <a:ext cx="121920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/>
          <p:cNvCxnSpPr>
            <a:cxnSpLocks/>
          </p:cNvCxnSpPr>
          <p:nvPr userDrawn="1"/>
        </p:nvCxnSpPr>
        <p:spPr>
          <a:xfrm flipV="1">
            <a:off x="0" y="6356349"/>
            <a:ext cx="8892073" cy="1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C4559D41-751B-4D7C-9655-A71341095138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63" y="6151561"/>
            <a:ext cx="1638305" cy="409577"/>
          </a:xfrm>
          <a:prstGeom prst="rect">
            <a:avLst/>
          </a:prstGeom>
        </p:spPr>
      </p:pic>
      <p:cxnSp>
        <p:nvCxnSpPr>
          <p:cNvPr id="14" name="Straight Connector 6">
            <a:extLst>
              <a:ext uri="{FF2B5EF4-FFF2-40B4-BE49-F238E27FC236}">
                <a16:creationId xmlns:a16="http://schemas.microsoft.com/office/drawing/2014/main" id="{C797F233-091D-4DE9-86F5-01F20A8E02B8}"/>
              </a:ext>
            </a:extLst>
          </p:cNvPr>
          <p:cNvCxnSpPr>
            <a:cxnSpLocks/>
          </p:cNvCxnSpPr>
          <p:nvPr userDrawn="1"/>
        </p:nvCxnSpPr>
        <p:spPr>
          <a:xfrm>
            <a:off x="10711543" y="6356349"/>
            <a:ext cx="1480457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61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67" r:id="rId3"/>
    <p:sldLayoutId id="2147483660" r:id="rId4"/>
    <p:sldLayoutId id="2147483661" r:id="rId5"/>
    <p:sldLayoutId id="2147483665" r:id="rId6"/>
    <p:sldLayoutId id="2147483666" r:id="rId7"/>
    <p:sldLayoutId id="2147483662" r:id="rId8"/>
    <p:sldLayoutId id="2147483663" r:id="rId9"/>
    <p:sldLayoutId id="2147483664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orient="horz" pos="96" userDrawn="1">
          <p15:clr>
            <a:srgbClr val="F26B43"/>
          </p15:clr>
        </p15:guide>
        <p15:guide id="4" orient="horz" pos="958" userDrawn="1">
          <p15:clr>
            <a:srgbClr val="F26B43"/>
          </p15:clr>
        </p15:guide>
        <p15:guide id="5" orient="horz" pos="3884" userDrawn="1">
          <p15:clr>
            <a:srgbClr val="F26B43"/>
          </p15:clr>
        </p15:guide>
        <p15:guide id="6" pos="3795" userDrawn="1">
          <p15:clr>
            <a:srgbClr val="F26B43"/>
          </p15:clr>
        </p15:guide>
        <p15:guide id="7" pos="3885" userDrawn="1">
          <p15:clr>
            <a:srgbClr val="F26B43"/>
          </p15:clr>
        </p15:guide>
        <p15:guide id="8" orient="horz" pos="7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remove.bg/d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f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cQ54GDm1eL0?feature=oembed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ispersondoesnotexist.com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-RHG5DFAjp8?feature=oembed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55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Relationship Id="rId14" Type="http://schemas.openxmlformats.org/officeDocument/2006/relationships/image" Target="../media/image5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f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jf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Künstliche Intelligenz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993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72C77-554C-489C-B421-E58CED37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F3D10E-97C2-4C6A-9EF8-5A687C46C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FCA6A4-372F-424D-A660-5A6A96DE3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55A21-2FC1-4EB7-9F89-DBFDE285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10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A1D247F-1637-4021-A68B-F7B9B117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6"/>
            <a:ext cx="10514013" cy="689812"/>
          </a:xfrm>
        </p:spPr>
        <p:txBody>
          <a:bodyPr/>
          <a:lstStyle/>
          <a:p>
            <a:r>
              <a:rPr lang="de-DE" dirty="0"/>
              <a:t>Handschrifterkennung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0E3B98A-5051-4A7A-9378-B8C26D787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70" y="2282658"/>
            <a:ext cx="6076738" cy="366140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02B99B4-FC20-4F7F-B422-D206139DA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561" y="2495353"/>
            <a:ext cx="4884269" cy="32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0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7252648-5350-4D06-9052-86FE01852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9271475" cy="4628765"/>
          </a:xfrm>
        </p:spPr>
        <p:txBody>
          <a:bodyPr>
            <a:normAutofit/>
          </a:bodyPr>
          <a:lstStyle/>
          <a:p>
            <a:r>
              <a:rPr lang="de-DE" dirty="0"/>
              <a:t>Bildverarbeitung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Besuche die Webseite </a:t>
            </a:r>
            <a:r>
              <a:rPr lang="de-DE" dirty="0">
                <a:hlinkClick r:id="rId2"/>
              </a:rPr>
              <a:t>https://www.remove.bg/de</a:t>
            </a:r>
            <a:r>
              <a:rPr lang="de-DE" dirty="0"/>
              <a:t> </a:t>
            </a:r>
          </a:p>
          <a:p>
            <a:r>
              <a:rPr lang="de-DE" dirty="0"/>
              <a:t>Probiere aus, ob das Freistellen von Bildern gut funktioniert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548C72-9A83-4ED4-8576-4137C9B9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F79EB1-10AC-4F3F-937B-BEB14392D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D7194C-8885-4835-8F27-6F0CC414D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CC73A-DC42-4CF4-B1EE-FF2AD493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11</a:t>
            </a:fld>
            <a:endParaRPr lang="de-DE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1311E4D-8A03-48BF-9B9F-C30C0812D39D}"/>
              </a:ext>
            </a:extLst>
          </p:cNvPr>
          <p:cNvGrpSpPr/>
          <p:nvPr/>
        </p:nvGrpSpPr>
        <p:grpSpPr>
          <a:xfrm>
            <a:off x="2214824" y="2129832"/>
            <a:ext cx="6201508" cy="2598336"/>
            <a:chOff x="2214824" y="2129832"/>
            <a:chExt cx="6201508" cy="259833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84573D8-8609-405B-A853-BE0FD1F32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7996" y="2129832"/>
              <a:ext cx="2598336" cy="2598336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56C6381D-50A9-4BC3-BE8E-102A0CD36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4824" y="2129832"/>
              <a:ext cx="2598336" cy="2598336"/>
            </a:xfrm>
            <a:prstGeom prst="rect">
              <a:avLst/>
            </a:prstGeom>
          </p:spPr>
        </p:pic>
        <p:sp>
          <p:nvSpPr>
            <p:cNvPr id="13" name="Pfeil: nach rechts 12">
              <a:extLst>
                <a:ext uri="{FF2B5EF4-FFF2-40B4-BE49-F238E27FC236}">
                  <a16:creationId xmlns:a16="http://schemas.microsoft.com/office/drawing/2014/main" id="{498C7D41-45F7-412C-8D42-EA4754DF2E4D}"/>
                </a:ext>
              </a:extLst>
            </p:cNvPr>
            <p:cNvSpPr/>
            <p:nvPr/>
          </p:nvSpPr>
          <p:spPr>
            <a:xfrm>
              <a:off x="5154804" y="3269028"/>
              <a:ext cx="321547" cy="2658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19189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A9880C-B312-4246-BA37-050F08116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EC29A2-C806-49EC-B39F-7C42993D2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6"/>
            <a:ext cx="10514013" cy="800344"/>
          </a:xfrm>
        </p:spPr>
        <p:txBody>
          <a:bodyPr/>
          <a:lstStyle/>
          <a:p>
            <a:r>
              <a:rPr lang="de-DE" dirty="0"/>
              <a:t>Objekterkennung 2D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308B30-1DDA-431B-945C-381C4AD20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819137-53C8-402E-BDD7-F8454D7E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32E17D-F0A5-4D36-A422-0820E883D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12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6EB2127-BE69-4871-8421-72C7A96F2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" t="1635" r="617" b="2274"/>
          <a:stretch/>
        </p:blipFill>
        <p:spPr>
          <a:xfrm>
            <a:off x="1758462" y="2090057"/>
            <a:ext cx="8671727" cy="37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89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A9880C-B312-4246-BA37-050F08116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EC29A2-C806-49EC-B39F-7C42993D2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6"/>
            <a:ext cx="10514013" cy="800344"/>
          </a:xfrm>
        </p:spPr>
        <p:txBody>
          <a:bodyPr/>
          <a:lstStyle/>
          <a:p>
            <a:r>
              <a:rPr lang="de-DE" dirty="0"/>
              <a:t>Objekterkennung 3D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308B30-1DDA-431B-945C-381C4AD20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819137-53C8-402E-BDD7-F8454D7E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32E17D-F0A5-4D36-A422-0820E883D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13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0453215-8C89-4A51-80F5-492E3481F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75" y="2191569"/>
            <a:ext cx="5931249" cy="36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6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304B0-9093-4BBC-B42D-3A485DF14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B401FE-E246-41B5-9E87-AD11C2F81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Gesichtserkennung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2FC781-0215-42A1-8146-F2EF26E0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A5F87D-CC1E-42BE-909D-ABD3C0538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E480D0-72A4-4DCF-897B-2BEC1ECF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14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1886CC-1ED5-4A69-B1E9-76EF2E928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5"/>
          <a:stretch/>
        </p:blipFill>
        <p:spPr>
          <a:xfrm>
            <a:off x="3047206" y="2059911"/>
            <a:ext cx="6096000" cy="391774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77077FC-0799-4978-9751-A9AE3DE78D1F}"/>
              </a:ext>
            </a:extLst>
          </p:cNvPr>
          <p:cNvSpPr/>
          <p:nvPr/>
        </p:nvSpPr>
        <p:spPr>
          <a:xfrm>
            <a:off x="4949694" y="3280628"/>
            <a:ext cx="1222191" cy="129137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21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F52654-9C21-4CF0-80F5-26AC13B6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74AF31-B807-497A-8A18-892F742E5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0825"/>
            <a:ext cx="4829070" cy="4645025"/>
          </a:xfrm>
        </p:spPr>
        <p:txBody>
          <a:bodyPr/>
          <a:lstStyle/>
          <a:p>
            <a:r>
              <a:rPr lang="de-DE" dirty="0"/>
              <a:t>Spracherkennung</a:t>
            </a:r>
          </a:p>
          <a:p>
            <a:pPr lvl="1"/>
            <a:r>
              <a:rPr lang="de-DE" dirty="0"/>
              <a:t>Amazon Alexa</a:t>
            </a:r>
          </a:p>
          <a:p>
            <a:pPr lvl="1"/>
            <a:r>
              <a:rPr lang="de-DE" dirty="0"/>
              <a:t>Apple Siri</a:t>
            </a:r>
          </a:p>
          <a:p>
            <a:pPr lvl="1"/>
            <a:r>
              <a:rPr lang="de-DE" dirty="0"/>
              <a:t>Google </a:t>
            </a:r>
            <a:r>
              <a:rPr lang="de-DE" dirty="0" err="1"/>
              <a:t>Now</a:t>
            </a:r>
            <a:r>
              <a:rPr lang="de-DE" dirty="0"/>
              <a:t> / Google Assistent</a:t>
            </a:r>
          </a:p>
          <a:p>
            <a:pPr lvl="1"/>
            <a:r>
              <a:rPr lang="de-DE" dirty="0"/>
              <a:t>Microsoft Cortana</a:t>
            </a:r>
          </a:p>
          <a:p>
            <a:pPr lvl="1"/>
            <a:r>
              <a:rPr lang="de-DE" dirty="0"/>
              <a:t>Samsung </a:t>
            </a:r>
            <a:r>
              <a:rPr lang="de-DE" dirty="0" err="1"/>
              <a:t>Bixby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CDE82D-BFA5-4061-9FE1-3893FFDBA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85B574-2A28-4C02-AAEE-AD387EAB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93813D-1B85-4C7F-AF1F-64A8AA675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15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29B2715-458F-4E93-8FE3-92D8116B12CF}"/>
              </a:ext>
            </a:extLst>
          </p:cNvPr>
          <p:cNvSpPr txBox="1">
            <a:spLocks/>
          </p:cNvSpPr>
          <p:nvPr/>
        </p:nvSpPr>
        <p:spPr>
          <a:xfrm>
            <a:off x="6251248" y="1520825"/>
            <a:ext cx="4829070" cy="464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Sprachverarbeitung</a:t>
            </a:r>
          </a:p>
          <a:p>
            <a:pPr lvl="1"/>
            <a:r>
              <a:rPr lang="de-DE" dirty="0"/>
              <a:t>Chatbots</a:t>
            </a:r>
          </a:p>
          <a:p>
            <a:pPr lvl="1"/>
            <a:r>
              <a:rPr lang="de-DE" dirty="0"/>
              <a:t>Moderation in Foren</a:t>
            </a:r>
          </a:p>
          <a:p>
            <a:pPr lvl="1"/>
            <a:r>
              <a:rPr lang="de-DE" dirty="0"/>
              <a:t>Erkennung doppelter Konten</a:t>
            </a:r>
          </a:p>
          <a:p>
            <a:pPr lvl="1"/>
            <a:r>
              <a:rPr lang="de-DE" dirty="0"/>
              <a:t>Klassifizierung von Artikeln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00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D5EFE19-365E-4443-868C-846BB814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092EF9-0513-4EAC-92B9-7D377B51F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Eure Erfahrung mit Alexa, Siri etc.?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594A88-6DB8-4774-A521-D9B06BABE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DBE151-89AA-426F-B846-675555D9A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9A82DD-9BF2-4516-A9FB-91916FF8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1434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0925BA-CE21-44D4-AA9D-449F8914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0EB4B5-CAD7-46D7-A46A-93F36E507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0825"/>
            <a:ext cx="6554372" cy="4645025"/>
          </a:xfrm>
        </p:spPr>
        <p:txBody>
          <a:bodyPr/>
          <a:lstStyle/>
          <a:p>
            <a:r>
              <a:rPr lang="de-DE" dirty="0"/>
              <a:t>Malware Erkennung</a:t>
            </a:r>
          </a:p>
          <a:p>
            <a:r>
              <a:rPr lang="de-DE" dirty="0"/>
              <a:t>Spam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Intrusion </a:t>
            </a:r>
            <a:r>
              <a:rPr lang="de-DE" dirty="0" err="1"/>
              <a:t>Detection</a:t>
            </a:r>
            <a:r>
              <a:rPr lang="de-DE" dirty="0"/>
              <a:t> Systeme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47B19-3060-4BEF-AD1B-C704DE793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AF03C0-1F46-4A44-AE30-1A9E74DC2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C8563-1EBA-41A8-B84E-A65C0011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69575A9-1A1B-445C-A7B5-0D4B5B63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163" y="1520825"/>
            <a:ext cx="3917853" cy="424700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D7460FE-5142-4CBE-A80A-A51A5E364410}"/>
              </a:ext>
            </a:extLst>
          </p:cNvPr>
          <p:cNvSpPr/>
          <p:nvPr/>
        </p:nvSpPr>
        <p:spPr>
          <a:xfrm>
            <a:off x="7723163" y="3273597"/>
            <a:ext cx="2975317" cy="56270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7580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B9015-5895-41F4-8AF1-2A1E79C2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56BFD54-AB1E-481A-BAD7-2C798C48C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6"/>
            <a:ext cx="10514013" cy="153012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Betrugserkennung (Fraud </a:t>
            </a:r>
            <a:r>
              <a:rPr lang="de-DE" dirty="0" err="1"/>
              <a:t>Detection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Auffällige Kontobewegungen</a:t>
            </a:r>
          </a:p>
          <a:p>
            <a:pPr lvl="1"/>
            <a:r>
              <a:rPr lang="de-DE" dirty="0"/>
              <a:t>Aufdeckung von Geldwäsche</a:t>
            </a:r>
          </a:p>
          <a:p>
            <a:pPr lvl="1"/>
            <a:r>
              <a:rPr lang="de-DE" dirty="0"/>
              <a:t>Plagiatserkennung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EBA65C-3B9B-46A5-9BC3-6E7BFCDF2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AD4B6B-6FD0-4D00-BA60-4F9817F5C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3F2972-FC54-41EE-8175-1A134C99C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18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634B70-EC70-439B-942E-081862A3D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372" y="3050953"/>
            <a:ext cx="8243668" cy="292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98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A21E0-EFD8-4CEF-8D28-AC6E763C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2F86DE-A808-4651-AF09-825C4FDDB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Vorhersagen</a:t>
            </a:r>
          </a:p>
          <a:p>
            <a:pPr lvl="1"/>
            <a:r>
              <a:rPr lang="de-DE" dirty="0"/>
              <a:t>Verkehr / Stau</a:t>
            </a:r>
          </a:p>
          <a:p>
            <a:pPr lvl="1"/>
            <a:r>
              <a:rPr lang="de-DE" dirty="0"/>
              <a:t>Gesundheit</a:t>
            </a:r>
          </a:p>
          <a:p>
            <a:pPr lvl="1"/>
            <a:r>
              <a:rPr lang="de-DE" dirty="0"/>
              <a:t>Wetter</a:t>
            </a:r>
          </a:p>
          <a:p>
            <a:pPr lvl="1"/>
            <a:r>
              <a:rPr lang="de-DE" dirty="0"/>
              <a:t>Verkaufspreis einer Immobilie</a:t>
            </a:r>
          </a:p>
          <a:p>
            <a:pPr lvl="1"/>
            <a:r>
              <a:rPr lang="de-DE" dirty="0"/>
              <a:t>Mietpreis zu einem Datum oder Uhrzeit</a:t>
            </a:r>
          </a:p>
          <a:p>
            <a:pPr lvl="1"/>
            <a:r>
              <a:rPr lang="de-DE" dirty="0"/>
              <a:t>Versicherungsprämie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CF4D73-B1F7-4DEB-900C-D14040821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BC2AEC-57C4-4EA4-9453-B1608B629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99E5D2-10C4-47CB-AF1F-76BB6265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129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Einordnung</a:t>
            </a:r>
          </a:p>
          <a:p>
            <a:r>
              <a:rPr lang="de-DE" dirty="0"/>
              <a:t>Historie, Stand der Technik und Zukunft</a:t>
            </a:r>
          </a:p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  <a:p>
            <a:r>
              <a:rPr lang="de-DE" dirty="0"/>
              <a:t>Hype Cycle</a:t>
            </a:r>
          </a:p>
          <a:p>
            <a:r>
              <a:rPr lang="de-DE" dirty="0"/>
              <a:t>Datenaufbereitung</a:t>
            </a:r>
          </a:p>
          <a:p>
            <a:r>
              <a:rPr lang="de-DE" dirty="0"/>
              <a:t>Probleme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87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169CC-2F34-4CBF-B2FF-2775B995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Technik: Cutting Edge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A0958DC-875F-469D-8F06-6A2381D08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0826"/>
            <a:ext cx="10777694" cy="1850028"/>
          </a:xfrm>
        </p:spPr>
        <p:txBody>
          <a:bodyPr/>
          <a:lstStyle/>
          <a:p>
            <a:r>
              <a:rPr lang="de-DE" dirty="0"/>
              <a:t>Bildgenerierung</a:t>
            </a:r>
          </a:p>
          <a:p>
            <a:pPr lvl="1"/>
            <a:r>
              <a:rPr lang="de-DE" dirty="0"/>
              <a:t>3D Material auf Basis von 2D Fotos</a:t>
            </a:r>
          </a:p>
          <a:p>
            <a:pPr lvl="1"/>
            <a:r>
              <a:rPr lang="de-DE" dirty="0"/>
              <a:t>Deep Fakes</a:t>
            </a:r>
          </a:p>
          <a:p>
            <a:pPr lvl="1"/>
            <a:r>
              <a:rPr lang="de-DE" dirty="0"/>
              <a:t>Kunst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9F7F31-4494-427B-A693-BCE8F1F21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91B11F-F11D-4248-9204-CDF9EAFA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A41032-B413-4DA5-91FE-383474564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20</a:t>
            </a:fld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B0DF32B-458D-48EC-94AB-BE921953AA7F}"/>
              </a:ext>
            </a:extLst>
          </p:cNvPr>
          <p:cNvGrpSpPr/>
          <p:nvPr/>
        </p:nvGrpSpPr>
        <p:grpSpPr>
          <a:xfrm>
            <a:off x="5065542" y="3338283"/>
            <a:ext cx="3977974" cy="2488130"/>
            <a:chOff x="6251248" y="2190540"/>
            <a:chExt cx="5303184" cy="3317018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B7C80B1E-16B5-45D4-86D7-00F6A8D85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248" y="2190540"/>
              <a:ext cx="5303184" cy="3317018"/>
            </a:xfrm>
            <a:prstGeom prst="rect">
              <a:avLst/>
            </a:prstGeom>
          </p:spPr>
        </p:pic>
        <p:pic>
          <p:nvPicPr>
            <p:cNvPr id="9" name="Onlinemedien 8" title="You Won￢ﾀﾙt Believe What Obama Says In This Video! ￰ﾟﾘﾉ">
              <a:hlinkClick r:id="" action="ppaction://media"/>
              <a:extLst>
                <a:ext uri="{FF2B5EF4-FFF2-40B4-BE49-F238E27FC236}">
                  <a16:creationId xmlns:a16="http://schemas.microsoft.com/office/drawing/2014/main" id="{E6A3E2C8-D55D-4044-A44C-E04D59818AC9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5"/>
            <a:stretch>
              <a:fillRect/>
            </a:stretch>
          </p:blipFill>
          <p:spPr>
            <a:xfrm>
              <a:off x="6551525" y="2388996"/>
              <a:ext cx="4712677" cy="2650881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5D0ED317-4F55-44EB-9434-7212BA1C66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68" y="3429000"/>
            <a:ext cx="4081010" cy="23974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B0F25EE-3900-45FE-9B5E-6C328D8D53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470" y="3338283"/>
            <a:ext cx="2397414" cy="239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0949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D7E9388-76F2-4208-8E80-AD78A063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Technik: Cutting Edge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DCC30C9-04D0-4305-BC18-987BDC0A1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Besuche die Webseite </a:t>
            </a:r>
            <a:r>
              <a:rPr lang="de-DE" dirty="0">
                <a:hlinkClick r:id="rId2"/>
              </a:rPr>
              <a:t>https://www.thispersondoesnotexist.com/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Wie viele Bilder musst Du anschauen, bis Du einen Fehler findest?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C8DF17-7EDD-4F90-A2D0-D6336098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0E4E33-91F2-4BC8-8633-ED445079A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8228D7-9402-4171-8DA6-5CFD55B0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157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8BE68-A7A1-4568-A7C6-CA89EBCBD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Technik: Cutting Edge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CFBB0D-8695-472C-88C1-66D479294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Persönlichkeitsanalyse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6625EB-390F-4632-A426-264DB8D7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77C2C7-5DBA-43FF-BBD1-6406CDD30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8EDE3E-B8E0-4A73-8220-5C6AB955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22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210B4BE-DE6C-41E3-A220-C31A88750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848" y="2332369"/>
            <a:ext cx="7214716" cy="344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09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2A635-AC4B-40C0-9664-3EB0EB73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Technik: Cutting Edge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A3EA2-8EF6-475F-8604-81B7B1CDF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6"/>
            <a:ext cx="10514013" cy="1252520"/>
          </a:xfrm>
        </p:spPr>
        <p:txBody>
          <a:bodyPr/>
          <a:lstStyle/>
          <a:p>
            <a:r>
              <a:rPr lang="de-DE" dirty="0" err="1"/>
              <a:t>Sprachein</a:t>
            </a:r>
            <a:r>
              <a:rPr lang="de-DE" dirty="0"/>
              <a:t>- und -ausgabe mit &gt;1 Satz</a:t>
            </a:r>
          </a:p>
          <a:p>
            <a:pPr lvl="1"/>
            <a:r>
              <a:rPr lang="de-DE" dirty="0"/>
              <a:t>Google Duplex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F9BA82-7EF9-4FF6-99BA-C3C62BE1D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615132-7012-434F-BF89-EC6E8626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2E7054-7FB9-4FE6-90DE-3BACBE7F4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C6B980-5B65-4585-A877-FBFC3CFF5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726" y="2407244"/>
            <a:ext cx="5274548" cy="3275098"/>
          </a:xfrm>
          <a:prstGeom prst="rect">
            <a:avLst/>
          </a:prstGeom>
        </p:spPr>
      </p:pic>
      <p:pic>
        <p:nvPicPr>
          <p:cNvPr id="8" name="Onlinemedien 7" title="Google Assistant calling a restaurant for a reservation">
            <a:hlinkClick r:id="" action="ppaction://media"/>
            <a:extLst>
              <a:ext uri="{FF2B5EF4-FFF2-40B4-BE49-F238E27FC236}">
                <a16:creationId xmlns:a16="http://schemas.microsoft.com/office/drawing/2014/main" id="{D0DA5A18-6E00-4B60-A09A-E8FEE8ED355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769891" y="2437885"/>
            <a:ext cx="4650628" cy="261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3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4A682-DB10-4D99-AF2B-9A5B853D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4DD8C3-0E19-494A-9237-4839904BA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noch nicht geht:</a:t>
            </a:r>
          </a:p>
          <a:p>
            <a:pPr lvl="1"/>
            <a:r>
              <a:rPr lang="de-DE" dirty="0"/>
              <a:t>von wenig Daten lernen</a:t>
            </a:r>
          </a:p>
          <a:p>
            <a:pPr lvl="1"/>
            <a:r>
              <a:rPr lang="de-DE" dirty="0"/>
              <a:t>Generalisierung</a:t>
            </a:r>
          </a:p>
          <a:p>
            <a:pPr lvl="1"/>
            <a:r>
              <a:rPr lang="de-DE" dirty="0"/>
              <a:t>Arbeiten auf unsauberen Daten</a:t>
            </a:r>
          </a:p>
          <a:p>
            <a:pPr lvl="1"/>
            <a:r>
              <a:rPr lang="de-DE" dirty="0"/>
              <a:t>Kontextsensitive Aufgaben</a:t>
            </a:r>
          </a:p>
          <a:p>
            <a:pPr lvl="1"/>
            <a:r>
              <a:rPr lang="de-DE" dirty="0"/>
              <a:t>Verhinderung von Attacken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039309-6466-43CE-96BB-34972DD5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BCA982-AF3D-4E36-988D-8611C3B57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70BD94-4523-40E0-9F2E-844337B4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7183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C739B4-A726-4D5C-B507-98C083EB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Zukunft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78DFB-98CC-4AFA-8DD3-FA95CA14B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General AI / Strong AI</a:t>
            </a:r>
          </a:p>
          <a:p>
            <a:pPr lvl="1"/>
            <a:r>
              <a:rPr lang="de-DE" dirty="0"/>
              <a:t>Übertragung von Erlerntem auf neue Situationen</a:t>
            </a:r>
          </a:p>
          <a:p>
            <a:pPr lvl="1"/>
            <a:r>
              <a:rPr lang="de-DE" dirty="0"/>
              <a:t>Berücksichtigung der Umgebung</a:t>
            </a:r>
          </a:p>
          <a:p>
            <a:pPr lvl="1"/>
            <a:r>
              <a:rPr lang="de-DE" dirty="0"/>
              <a:t>Fähigkeit zur Abstraktion</a:t>
            </a:r>
          </a:p>
          <a:p>
            <a:pPr lvl="1"/>
            <a:r>
              <a:rPr lang="de-DE" dirty="0"/>
              <a:t>Kreativität</a:t>
            </a:r>
          </a:p>
          <a:p>
            <a:pPr lvl="1"/>
            <a:r>
              <a:rPr lang="de-DE" dirty="0"/>
              <a:t>Emotionen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BB4B52-50EC-40E9-A9F9-DBBD7F6A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701812-BE98-42D7-BB1B-C825A4B18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E3A0B9-C2F7-4E28-AD93-C9305902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677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81340D-4B64-45DD-B02A-48B89BE8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469C67-64E8-47D9-B6AA-37ED903F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077956-0D6C-43B3-A2F7-742423D77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3A8DBA-5821-4422-90FA-76E0FF1CF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26</a:t>
            </a:fld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26519F6-20A3-4715-A634-A6FE6250BE09}"/>
              </a:ext>
            </a:extLst>
          </p:cNvPr>
          <p:cNvGrpSpPr/>
          <p:nvPr/>
        </p:nvGrpSpPr>
        <p:grpSpPr>
          <a:xfrm>
            <a:off x="3174892" y="1444474"/>
            <a:ext cx="5890454" cy="4777089"/>
            <a:chOff x="3174892" y="1444474"/>
            <a:chExt cx="5890454" cy="4777089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70F8EDEC-2C1E-4ED4-9CCC-E842E7C67DA3}"/>
                </a:ext>
              </a:extLst>
            </p:cNvPr>
            <p:cNvSpPr/>
            <p:nvPr/>
          </p:nvSpPr>
          <p:spPr>
            <a:xfrm>
              <a:off x="3174892" y="1444474"/>
              <a:ext cx="5842216" cy="4777089"/>
            </a:xfrm>
            <a:prstGeom prst="ellipse">
              <a:avLst/>
            </a:prstGeom>
            <a:solidFill>
              <a:srgbClr val="E2580C"/>
            </a:solidFill>
            <a:ln w="28575">
              <a:solidFill>
                <a:srgbClr val="863F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 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9786AFF1-038B-4875-A474-C8D5A91FAC09}"/>
                </a:ext>
              </a:extLst>
            </p:cNvPr>
            <p:cNvSpPr/>
            <p:nvPr/>
          </p:nvSpPr>
          <p:spPr>
            <a:xfrm>
              <a:off x="3489301" y="1701811"/>
              <a:ext cx="4372246" cy="4372246"/>
            </a:xfrm>
            <a:prstGeom prst="ellipse">
              <a:avLst/>
            </a:prstGeom>
            <a:ln w="28575">
              <a:solidFill>
                <a:srgbClr val="A34C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 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AA81200-34A3-44D7-994D-19CAA609FA73}"/>
                </a:ext>
              </a:extLst>
            </p:cNvPr>
            <p:cNvSpPr txBox="1"/>
            <p:nvPr/>
          </p:nvSpPr>
          <p:spPr>
            <a:xfrm>
              <a:off x="4590668" y="2072034"/>
              <a:ext cx="2101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Artificial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Intelligence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70F138B-207B-4B13-8E85-75E2CDA2E7E5}"/>
                </a:ext>
              </a:extLst>
            </p:cNvPr>
            <p:cNvSpPr/>
            <p:nvPr/>
          </p:nvSpPr>
          <p:spPr>
            <a:xfrm>
              <a:off x="4171433" y="2551898"/>
              <a:ext cx="3370241" cy="3370241"/>
            </a:xfrm>
            <a:prstGeom prst="ellipse">
              <a:avLst/>
            </a:prstGeom>
            <a:solidFill>
              <a:srgbClr val="F9B691"/>
            </a:solidFill>
            <a:ln w="28575">
              <a:solidFill>
                <a:srgbClr val="BF5A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9835870-63DF-485A-9F56-241FC1825A1C}"/>
                </a:ext>
              </a:extLst>
            </p:cNvPr>
            <p:cNvSpPr txBox="1"/>
            <p:nvPr/>
          </p:nvSpPr>
          <p:spPr>
            <a:xfrm>
              <a:off x="4889015" y="2866443"/>
              <a:ext cx="1864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Machine</a:t>
              </a:r>
              <a:r>
                <a:rPr lang="de-DE" dirty="0">
                  <a:solidFill>
                    <a:schemeClr val="bg1"/>
                  </a:solidFill>
                </a:rPr>
                <a:t> Learning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1B95FF5-5E38-445A-858F-7FE38EED56FE}"/>
                </a:ext>
              </a:extLst>
            </p:cNvPr>
            <p:cNvSpPr txBox="1"/>
            <p:nvPr/>
          </p:nvSpPr>
          <p:spPr>
            <a:xfrm>
              <a:off x="7937409" y="3430128"/>
              <a:ext cx="11279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Computer</a:t>
              </a:r>
            </a:p>
            <a:p>
              <a:r>
                <a:rPr lang="de-DE" dirty="0">
                  <a:solidFill>
                    <a:schemeClr val="bg1"/>
                  </a:solidFill>
                </a:rPr>
                <a:t>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4660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DA4D82-CB5F-46B4-888A-262835411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1C8FD7-F8D6-4C76-BD27-62503034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211AE-0477-4C95-B692-8720DBEA2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0B95B5-F5D0-40EE-85FC-9DE50CEB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27</a:t>
            </a:fld>
            <a:endParaRPr lang="de-DE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ED010224-904F-4042-A39D-6248116F08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614845"/>
              </p:ext>
            </p:extLst>
          </p:nvPr>
        </p:nvGraphicFramePr>
        <p:xfrm>
          <a:off x="2771435" y="1233488"/>
          <a:ext cx="6051017" cy="4041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EEAF3293-88E7-4958-80DD-9D830FA859AD}"/>
              </a:ext>
            </a:extLst>
          </p:cNvPr>
          <p:cNvSpPr txBox="1"/>
          <p:nvPr/>
        </p:nvSpPr>
        <p:spPr>
          <a:xfrm>
            <a:off x="1557494" y="3849037"/>
            <a:ext cx="2880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Vorsortierte Daten,</a:t>
            </a:r>
          </a:p>
          <a:p>
            <a:r>
              <a:rPr lang="de-DE" dirty="0"/>
              <a:t>Ein- und Ausgabe vorhanden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19FEF79-CF02-485E-956F-FD398016927F}"/>
              </a:ext>
            </a:extLst>
          </p:cNvPr>
          <p:cNvSpPr txBox="1"/>
          <p:nvPr/>
        </p:nvSpPr>
        <p:spPr>
          <a:xfrm>
            <a:off x="4236952" y="4495368"/>
            <a:ext cx="2398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Unsortierte Daten,</a:t>
            </a:r>
          </a:p>
          <a:p>
            <a:r>
              <a:rPr lang="de-DE" dirty="0"/>
              <a:t>Nur Eingabe vorhanden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4161BE-B194-478E-9758-52FAA15D2707}"/>
              </a:ext>
            </a:extLst>
          </p:cNvPr>
          <p:cNvSpPr txBox="1"/>
          <p:nvPr/>
        </p:nvSpPr>
        <p:spPr>
          <a:xfrm>
            <a:off x="6755842" y="4827984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Aktion erzeugt Zustand,</a:t>
            </a:r>
          </a:p>
          <a:p>
            <a:r>
              <a:rPr lang="de-DE" dirty="0"/>
              <a:t>Lernen aus Erfahrung</a:t>
            </a:r>
          </a:p>
        </p:txBody>
      </p:sp>
    </p:spTree>
    <p:extLst>
      <p:ext uri="{BB962C8B-B14F-4D97-AF65-F5344CB8AC3E}">
        <p14:creationId xmlns:p14="http://schemas.microsoft.com/office/powerpoint/2010/main" val="3888034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81340D-4B64-45DD-B02A-48B89BE8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469C67-64E8-47D9-B6AA-37ED903F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077956-0D6C-43B3-A2F7-742423D77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3A8DBA-5821-4422-90FA-76E0FF1CF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28</a:t>
            </a:fld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26519F6-20A3-4715-A634-A6FE6250BE09}"/>
              </a:ext>
            </a:extLst>
          </p:cNvPr>
          <p:cNvGrpSpPr/>
          <p:nvPr/>
        </p:nvGrpSpPr>
        <p:grpSpPr>
          <a:xfrm>
            <a:off x="3174892" y="1444474"/>
            <a:ext cx="5890454" cy="4777089"/>
            <a:chOff x="3174892" y="1444474"/>
            <a:chExt cx="5890454" cy="4777089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70F8EDEC-2C1E-4ED4-9CCC-E842E7C67DA3}"/>
                </a:ext>
              </a:extLst>
            </p:cNvPr>
            <p:cNvSpPr/>
            <p:nvPr/>
          </p:nvSpPr>
          <p:spPr>
            <a:xfrm>
              <a:off x="3174892" y="1444474"/>
              <a:ext cx="5842216" cy="4777089"/>
            </a:xfrm>
            <a:prstGeom prst="ellipse">
              <a:avLst/>
            </a:prstGeom>
            <a:solidFill>
              <a:srgbClr val="E2580C"/>
            </a:solidFill>
            <a:ln w="28575">
              <a:solidFill>
                <a:srgbClr val="863F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 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9786AFF1-038B-4875-A474-C8D5A91FAC09}"/>
                </a:ext>
              </a:extLst>
            </p:cNvPr>
            <p:cNvSpPr/>
            <p:nvPr/>
          </p:nvSpPr>
          <p:spPr>
            <a:xfrm>
              <a:off x="3489301" y="1701811"/>
              <a:ext cx="4372246" cy="4372246"/>
            </a:xfrm>
            <a:prstGeom prst="ellipse">
              <a:avLst/>
            </a:prstGeom>
            <a:ln w="28575">
              <a:solidFill>
                <a:srgbClr val="A34C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 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AA81200-34A3-44D7-994D-19CAA609FA73}"/>
                </a:ext>
              </a:extLst>
            </p:cNvPr>
            <p:cNvSpPr txBox="1"/>
            <p:nvPr/>
          </p:nvSpPr>
          <p:spPr>
            <a:xfrm>
              <a:off x="4590668" y="2072034"/>
              <a:ext cx="2101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Artificial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Intelligence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70F138B-207B-4B13-8E85-75E2CDA2E7E5}"/>
                </a:ext>
              </a:extLst>
            </p:cNvPr>
            <p:cNvSpPr/>
            <p:nvPr/>
          </p:nvSpPr>
          <p:spPr>
            <a:xfrm>
              <a:off x="4171433" y="2551898"/>
              <a:ext cx="3370241" cy="3370241"/>
            </a:xfrm>
            <a:prstGeom prst="ellipse">
              <a:avLst/>
            </a:prstGeom>
            <a:solidFill>
              <a:srgbClr val="F9B691"/>
            </a:solidFill>
            <a:ln w="28575">
              <a:solidFill>
                <a:srgbClr val="BF5A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9835870-63DF-485A-9F56-241FC1825A1C}"/>
                </a:ext>
              </a:extLst>
            </p:cNvPr>
            <p:cNvSpPr txBox="1"/>
            <p:nvPr/>
          </p:nvSpPr>
          <p:spPr>
            <a:xfrm>
              <a:off x="4889015" y="2866443"/>
              <a:ext cx="1864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Machine</a:t>
              </a:r>
              <a:r>
                <a:rPr lang="de-DE" dirty="0">
                  <a:solidFill>
                    <a:schemeClr val="bg1"/>
                  </a:solidFill>
                </a:rPr>
                <a:t> Learning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6C33BC6-4BC5-49F5-97F3-4DA2259D3732}"/>
                </a:ext>
              </a:extLst>
            </p:cNvPr>
            <p:cNvSpPr/>
            <p:nvPr/>
          </p:nvSpPr>
          <p:spPr>
            <a:xfrm>
              <a:off x="4567168" y="3346307"/>
              <a:ext cx="2470414" cy="2470414"/>
            </a:xfrm>
            <a:prstGeom prst="ellipse">
              <a:avLst/>
            </a:prstGeom>
            <a:solidFill>
              <a:srgbClr val="FBD2BB"/>
            </a:solidFill>
            <a:ln w="28575">
              <a:solidFill>
                <a:srgbClr val="D770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AD2A903-D50F-4AAF-BD61-DEEE2EBFF90F}"/>
                </a:ext>
              </a:extLst>
            </p:cNvPr>
            <p:cNvSpPr/>
            <p:nvPr/>
          </p:nvSpPr>
          <p:spPr>
            <a:xfrm>
              <a:off x="5111904" y="4128517"/>
              <a:ext cx="1580493" cy="1580493"/>
            </a:xfrm>
            <a:prstGeom prst="ellipse">
              <a:avLst/>
            </a:prstGeom>
            <a:solidFill>
              <a:srgbClr val="FCE2D4"/>
            </a:solidFill>
            <a:ln w="28575">
              <a:solidFill>
                <a:srgbClr val="E7AB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EFE8309-6636-4252-813F-37225C182429}"/>
                </a:ext>
              </a:extLst>
            </p:cNvPr>
            <p:cNvSpPr txBox="1"/>
            <p:nvPr/>
          </p:nvSpPr>
          <p:spPr>
            <a:xfrm>
              <a:off x="5446083" y="4599948"/>
              <a:ext cx="994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Deep</a:t>
              </a:r>
            </a:p>
            <a:p>
              <a:r>
                <a:rPr lang="de-DE" dirty="0"/>
                <a:t>Learning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6B6CB16-B2C7-4E84-B578-9D71E344A68A}"/>
                </a:ext>
              </a:extLst>
            </p:cNvPr>
            <p:cNvSpPr txBox="1"/>
            <p:nvPr/>
          </p:nvSpPr>
          <p:spPr>
            <a:xfrm>
              <a:off x="4904383" y="3699345"/>
              <a:ext cx="1759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Neural</a:t>
              </a:r>
              <a:r>
                <a:rPr lang="de-DE" dirty="0"/>
                <a:t> Networks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1B95FF5-5E38-445A-858F-7FE38EED56FE}"/>
                </a:ext>
              </a:extLst>
            </p:cNvPr>
            <p:cNvSpPr txBox="1"/>
            <p:nvPr/>
          </p:nvSpPr>
          <p:spPr>
            <a:xfrm>
              <a:off x="7937409" y="3430128"/>
              <a:ext cx="11279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Computer</a:t>
              </a:r>
            </a:p>
            <a:p>
              <a:r>
                <a:rPr lang="de-DE" dirty="0">
                  <a:solidFill>
                    <a:schemeClr val="bg1"/>
                  </a:solidFill>
                </a:rPr>
                <a:t>Science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B1E7793-A60F-4240-A0D6-F6A93C9F75D6}"/>
              </a:ext>
            </a:extLst>
          </p:cNvPr>
          <p:cNvGrpSpPr/>
          <p:nvPr/>
        </p:nvGrpSpPr>
        <p:grpSpPr>
          <a:xfrm>
            <a:off x="4766547" y="3274748"/>
            <a:ext cx="2213479" cy="2541973"/>
            <a:chOff x="4900091" y="3274747"/>
            <a:chExt cx="2213479" cy="254197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D947371E-D34A-4CA1-AD7D-AE1211D85D00}"/>
                </a:ext>
              </a:extLst>
            </p:cNvPr>
            <p:cNvSpPr/>
            <p:nvPr/>
          </p:nvSpPr>
          <p:spPr>
            <a:xfrm>
              <a:off x="4900091" y="3290881"/>
              <a:ext cx="695325" cy="2525839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08CE7C9-6C1F-4302-BE8D-F1F7015B1678}"/>
                </a:ext>
              </a:extLst>
            </p:cNvPr>
            <p:cNvSpPr/>
            <p:nvPr/>
          </p:nvSpPr>
          <p:spPr>
            <a:xfrm>
              <a:off x="5659168" y="3290881"/>
              <a:ext cx="695325" cy="2525839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2368B986-008D-4B57-9053-71F86E71CACF}"/>
                </a:ext>
              </a:extLst>
            </p:cNvPr>
            <p:cNvSpPr/>
            <p:nvPr/>
          </p:nvSpPr>
          <p:spPr>
            <a:xfrm>
              <a:off x="6418245" y="3290881"/>
              <a:ext cx="695325" cy="2525839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E55B36F-8DC7-454B-9C55-2DA9025D7917}"/>
                </a:ext>
              </a:extLst>
            </p:cNvPr>
            <p:cNvSpPr txBox="1"/>
            <p:nvPr/>
          </p:nvSpPr>
          <p:spPr>
            <a:xfrm>
              <a:off x="5102521" y="3274747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S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1FCB3AA0-44FB-428C-80D3-13ED1F2D8991}"/>
                </a:ext>
              </a:extLst>
            </p:cNvPr>
            <p:cNvSpPr txBox="1"/>
            <p:nvPr/>
          </p:nvSpPr>
          <p:spPr>
            <a:xfrm>
              <a:off x="5840759" y="3282474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429C066A-81F5-44FC-89F5-4AC9EC3762BF}"/>
                </a:ext>
              </a:extLst>
            </p:cNvPr>
            <p:cNvSpPr txBox="1"/>
            <p:nvPr/>
          </p:nvSpPr>
          <p:spPr>
            <a:xfrm>
              <a:off x="6595378" y="330844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16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7637-D14A-41CB-B287-4A8A017B9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Hype Cycle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FD64B7-14B2-401F-9496-1845587E7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8FC441-3C8B-4886-9E08-6A2A9ED72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D7464E-20BC-48EE-A214-FF9EC1BC2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29</a:t>
            </a:fld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F3DE86D3-362F-47D9-B674-7CFC9FEFB089}"/>
              </a:ext>
            </a:extLst>
          </p:cNvPr>
          <p:cNvSpPr/>
          <p:nvPr/>
        </p:nvSpPr>
        <p:spPr>
          <a:xfrm>
            <a:off x="2324100" y="2207930"/>
            <a:ext cx="5019675" cy="2792695"/>
          </a:xfrm>
          <a:custGeom>
            <a:avLst/>
            <a:gdLst>
              <a:gd name="connsiteX0" fmla="*/ 0 w 5162550"/>
              <a:gd name="connsiteY0" fmla="*/ 2792695 h 2792695"/>
              <a:gd name="connsiteX1" fmla="*/ 419100 w 5162550"/>
              <a:gd name="connsiteY1" fmla="*/ 525745 h 2792695"/>
              <a:gd name="connsiteX2" fmla="*/ 1019175 w 5162550"/>
              <a:gd name="connsiteY2" fmla="*/ 144745 h 2792695"/>
              <a:gd name="connsiteX3" fmla="*/ 1714500 w 5162550"/>
              <a:gd name="connsiteY3" fmla="*/ 2478370 h 2792695"/>
              <a:gd name="connsiteX4" fmla="*/ 2562225 w 5162550"/>
              <a:gd name="connsiteY4" fmla="*/ 2659345 h 2792695"/>
              <a:gd name="connsiteX5" fmla="*/ 3676650 w 5162550"/>
              <a:gd name="connsiteY5" fmla="*/ 1621120 h 2792695"/>
              <a:gd name="connsiteX6" fmla="*/ 5019675 w 5162550"/>
              <a:gd name="connsiteY6" fmla="*/ 1268695 h 2792695"/>
              <a:gd name="connsiteX7" fmla="*/ 5162550 w 5162550"/>
              <a:gd name="connsiteY7" fmla="*/ 1230595 h 2792695"/>
              <a:gd name="connsiteX0" fmla="*/ 0 w 5252418"/>
              <a:gd name="connsiteY0" fmla="*/ 2792695 h 2792695"/>
              <a:gd name="connsiteX1" fmla="*/ 419100 w 5252418"/>
              <a:gd name="connsiteY1" fmla="*/ 525745 h 2792695"/>
              <a:gd name="connsiteX2" fmla="*/ 1019175 w 5252418"/>
              <a:gd name="connsiteY2" fmla="*/ 144745 h 2792695"/>
              <a:gd name="connsiteX3" fmla="*/ 1714500 w 5252418"/>
              <a:gd name="connsiteY3" fmla="*/ 2478370 h 2792695"/>
              <a:gd name="connsiteX4" fmla="*/ 2562225 w 5252418"/>
              <a:gd name="connsiteY4" fmla="*/ 2659345 h 2792695"/>
              <a:gd name="connsiteX5" fmla="*/ 3676650 w 5252418"/>
              <a:gd name="connsiteY5" fmla="*/ 1621120 h 2792695"/>
              <a:gd name="connsiteX6" fmla="*/ 5019675 w 5252418"/>
              <a:gd name="connsiteY6" fmla="*/ 1268695 h 2792695"/>
              <a:gd name="connsiteX7" fmla="*/ 5162550 w 5252418"/>
              <a:gd name="connsiteY7" fmla="*/ 1230595 h 2792695"/>
              <a:gd name="connsiteX0" fmla="*/ 0 w 5310122"/>
              <a:gd name="connsiteY0" fmla="*/ 2792695 h 2792695"/>
              <a:gd name="connsiteX1" fmla="*/ 419100 w 5310122"/>
              <a:gd name="connsiteY1" fmla="*/ 525745 h 2792695"/>
              <a:gd name="connsiteX2" fmla="*/ 1019175 w 5310122"/>
              <a:gd name="connsiteY2" fmla="*/ 144745 h 2792695"/>
              <a:gd name="connsiteX3" fmla="*/ 1714500 w 5310122"/>
              <a:gd name="connsiteY3" fmla="*/ 2478370 h 2792695"/>
              <a:gd name="connsiteX4" fmla="*/ 2562225 w 5310122"/>
              <a:gd name="connsiteY4" fmla="*/ 2659345 h 2792695"/>
              <a:gd name="connsiteX5" fmla="*/ 3676650 w 5310122"/>
              <a:gd name="connsiteY5" fmla="*/ 1621120 h 2792695"/>
              <a:gd name="connsiteX6" fmla="*/ 5019675 w 5310122"/>
              <a:gd name="connsiteY6" fmla="*/ 1268695 h 2792695"/>
              <a:gd name="connsiteX7" fmla="*/ 5162550 w 5310122"/>
              <a:gd name="connsiteY7" fmla="*/ 1230595 h 2792695"/>
              <a:gd name="connsiteX0" fmla="*/ 0 w 5385957"/>
              <a:gd name="connsiteY0" fmla="*/ 2792695 h 2792695"/>
              <a:gd name="connsiteX1" fmla="*/ 419100 w 5385957"/>
              <a:gd name="connsiteY1" fmla="*/ 525745 h 2792695"/>
              <a:gd name="connsiteX2" fmla="*/ 1019175 w 5385957"/>
              <a:gd name="connsiteY2" fmla="*/ 144745 h 2792695"/>
              <a:gd name="connsiteX3" fmla="*/ 1714500 w 5385957"/>
              <a:gd name="connsiteY3" fmla="*/ 2478370 h 2792695"/>
              <a:gd name="connsiteX4" fmla="*/ 2562225 w 5385957"/>
              <a:gd name="connsiteY4" fmla="*/ 2659345 h 2792695"/>
              <a:gd name="connsiteX5" fmla="*/ 3676650 w 5385957"/>
              <a:gd name="connsiteY5" fmla="*/ 1621120 h 2792695"/>
              <a:gd name="connsiteX6" fmla="*/ 5019675 w 5385957"/>
              <a:gd name="connsiteY6" fmla="*/ 1268695 h 2792695"/>
              <a:gd name="connsiteX7" fmla="*/ 5260181 w 5385957"/>
              <a:gd name="connsiteY7" fmla="*/ 1318701 h 2792695"/>
              <a:gd name="connsiteX0" fmla="*/ 0 w 5019675"/>
              <a:gd name="connsiteY0" fmla="*/ 2792695 h 2792695"/>
              <a:gd name="connsiteX1" fmla="*/ 419100 w 5019675"/>
              <a:gd name="connsiteY1" fmla="*/ 525745 h 2792695"/>
              <a:gd name="connsiteX2" fmla="*/ 1019175 w 5019675"/>
              <a:gd name="connsiteY2" fmla="*/ 144745 h 2792695"/>
              <a:gd name="connsiteX3" fmla="*/ 1714500 w 5019675"/>
              <a:gd name="connsiteY3" fmla="*/ 2478370 h 2792695"/>
              <a:gd name="connsiteX4" fmla="*/ 2562225 w 5019675"/>
              <a:gd name="connsiteY4" fmla="*/ 2659345 h 2792695"/>
              <a:gd name="connsiteX5" fmla="*/ 3676650 w 5019675"/>
              <a:gd name="connsiteY5" fmla="*/ 1621120 h 2792695"/>
              <a:gd name="connsiteX6" fmla="*/ 5019675 w 5019675"/>
              <a:gd name="connsiteY6" fmla="*/ 1268695 h 2792695"/>
              <a:gd name="connsiteX0" fmla="*/ 0 w 5019675"/>
              <a:gd name="connsiteY0" fmla="*/ 2792695 h 2792695"/>
              <a:gd name="connsiteX1" fmla="*/ 419100 w 5019675"/>
              <a:gd name="connsiteY1" fmla="*/ 525745 h 2792695"/>
              <a:gd name="connsiteX2" fmla="*/ 1019175 w 5019675"/>
              <a:gd name="connsiteY2" fmla="*/ 144745 h 2792695"/>
              <a:gd name="connsiteX3" fmla="*/ 1714500 w 5019675"/>
              <a:gd name="connsiteY3" fmla="*/ 2478370 h 2792695"/>
              <a:gd name="connsiteX4" fmla="*/ 2562225 w 5019675"/>
              <a:gd name="connsiteY4" fmla="*/ 2659345 h 2792695"/>
              <a:gd name="connsiteX5" fmla="*/ 3676650 w 5019675"/>
              <a:gd name="connsiteY5" fmla="*/ 1621120 h 2792695"/>
              <a:gd name="connsiteX6" fmla="*/ 5019675 w 5019675"/>
              <a:gd name="connsiteY6" fmla="*/ 1268695 h 2792695"/>
              <a:gd name="connsiteX0" fmla="*/ 0 w 5019675"/>
              <a:gd name="connsiteY0" fmla="*/ 2792695 h 2792695"/>
              <a:gd name="connsiteX1" fmla="*/ 419100 w 5019675"/>
              <a:gd name="connsiteY1" fmla="*/ 525745 h 2792695"/>
              <a:gd name="connsiteX2" fmla="*/ 1019175 w 5019675"/>
              <a:gd name="connsiteY2" fmla="*/ 144745 h 2792695"/>
              <a:gd name="connsiteX3" fmla="*/ 1714500 w 5019675"/>
              <a:gd name="connsiteY3" fmla="*/ 2478370 h 2792695"/>
              <a:gd name="connsiteX4" fmla="*/ 2562225 w 5019675"/>
              <a:gd name="connsiteY4" fmla="*/ 2659345 h 2792695"/>
              <a:gd name="connsiteX5" fmla="*/ 3676650 w 5019675"/>
              <a:gd name="connsiteY5" fmla="*/ 1621120 h 2792695"/>
              <a:gd name="connsiteX6" fmla="*/ 5019675 w 5019675"/>
              <a:gd name="connsiteY6" fmla="*/ 1268695 h 2792695"/>
              <a:gd name="connsiteX0" fmla="*/ 0 w 5019675"/>
              <a:gd name="connsiteY0" fmla="*/ 2792695 h 2792695"/>
              <a:gd name="connsiteX1" fmla="*/ 419100 w 5019675"/>
              <a:gd name="connsiteY1" fmla="*/ 525745 h 2792695"/>
              <a:gd name="connsiteX2" fmla="*/ 1019175 w 5019675"/>
              <a:gd name="connsiteY2" fmla="*/ 144745 h 2792695"/>
              <a:gd name="connsiteX3" fmla="*/ 1714500 w 5019675"/>
              <a:gd name="connsiteY3" fmla="*/ 2478370 h 2792695"/>
              <a:gd name="connsiteX4" fmla="*/ 2562225 w 5019675"/>
              <a:gd name="connsiteY4" fmla="*/ 2659345 h 2792695"/>
              <a:gd name="connsiteX5" fmla="*/ 3676650 w 5019675"/>
              <a:gd name="connsiteY5" fmla="*/ 1621120 h 2792695"/>
              <a:gd name="connsiteX6" fmla="*/ 5019675 w 5019675"/>
              <a:gd name="connsiteY6" fmla="*/ 1268695 h 27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9675" h="2792695">
                <a:moveTo>
                  <a:pt x="0" y="2792695"/>
                </a:moveTo>
                <a:cubicBezTo>
                  <a:pt x="124619" y="1879882"/>
                  <a:pt x="249238" y="967070"/>
                  <a:pt x="419100" y="525745"/>
                </a:cubicBezTo>
                <a:cubicBezTo>
                  <a:pt x="588963" y="84420"/>
                  <a:pt x="803275" y="-180692"/>
                  <a:pt x="1019175" y="144745"/>
                </a:cubicBezTo>
                <a:cubicBezTo>
                  <a:pt x="1235075" y="470182"/>
                  <a:pt x="1457325" y="2059270"/>
                  <a:pt x="1714500" y="2478370"/>
                </a:cubicBezTo>
                <a:cubicBezTo>
                  <a:pt x="1971675" y="2897470"/>
                  <a:pt x="2235200" y="2802220"/>
                  <a:pt x="2562225" y="2659345"/>
                </a:cubicBezTo>
                <a:cubicBezTo>
                  <a:pt x="2889250" y="2516470"/>
                  <a:pt x="3400425" y="1862420"/>
                  <a:pt x="3676650" y="1621120"/>
                </a:cubicBezTo>
                <a:cubicBezTo>
                  <a:pt x="3952875" y="1379820"/>
                  <a:pt x="4146153" y="1242898"/>
                  <a:pt x="5019675" y="1268695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1038081-250B-45F0-9AB1-C16365ABC48F}"/>
              </a:ext>
            </a:extLst>
          </p:cNvPr>
          <p:cNvGrpSpPr/>
          <p:nvPr/>
        </p:nvGrpSpPr>
        <p:grpSpPr>
          <a:xfrm>
            <a:off x="1187290" y="1628775"/>
            <a:ext cx="403385" cy="4238625"/>
            <a:chOff x="1187290" y="1628775"/>
            <a:chExt cx="403385" cy="4238625"/>
          </a:xfrm>
        </p:grpSpPr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2A7C06C6-AC71-4E50-A549-1C4CD7313C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0675" y="1628775"/>
              <a:ext cx="0" cy="42386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70A152F-0A8D-435B-9DE0-23CE013E36A3}"/>
                </a:ext>
              </a:extLst>
            </p:cNvPr>
            <p:cNvSpPr txBox="1"/>
            <p:nvPr/>
          </p:nvSpPr>
          <p:spPr>
            <a:xfrm rot="16200000">
              <a:off x="673719" y="2236178"/>
              <a:ext cx="1396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Erwartungen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E47A1A6F-A485-4C4A-AF64-B11105278509}"/>
              </a:ext>
            </a:extLst>
          </p:cNvPr>
          <p:cNvGrpSpPr/>
          <p:nvPr/>
        </p:nvGrpSpPr>
        <p:grpSpPr>
          <a:xfrm>
            <a:off x="1590675" y="5857681"/>
            <a:ext cx="6581775" cy="431994"/>
            <a:chOff x="1590675" y="5857681"/>
            <a:chExt cx="6581775" cy="431994"/>
          </a:xfrm>
        </p:grpSpPr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CEDB17C3-6AA0-4283-A081-FDB443568F0F}"/>
                </a:ext>
              </a:extLst>
            </p:cNvPr>
            <p:cNvCxnSpPr>
              <a:cxnSpLocks/>
            </p:cNvCxnSpPr>
            <p:nvPr/>
          </p:nvCxnSpPr>
          <p:spPr>
            <a:xfrm>
              <a:off x="1590675" y="5857681"/>
              <a:ext cx="6581775" cy="971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BE7ACBA-7604-46EE-8E3C-04211ED6A0D5}"/>
                </a:ext>
              </a:extLst>
            </p:cNvPr>
            <p:cNvSpPr txBox="1"/>
            <p:nvPr/>
          </p:nvSpPr>
          <p:spPr>
            <a:xfrm>
              <a:off x="7343775" y="5920343"/>
              <a:ext cx="533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Zeit</a:t>
              </a: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C5643CB-CF16-4959-9F9E-0BC66E45E92D}"/>
              </a:ext>
            </a:extLst>
          </p:cNvPr>
          <p:cNvGrpSpPr/>
          <p:nvPr/>
        </p:nvGrpSpPr>
        <p:grpSpPr>
          <a:xfrm>
            <a:off x="1547097" y="2383006"/>
            <a:ext cx="1189621" cy="3294342"/>
            <a:chOff x="1547097" y="2383006"/>
            <a:chExt cx="1189621" cy="3294342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7C04167-5D32-4221-8598-DF7B425C7534}"/>
                </a:ext>
              </a:extLst>
            </p:cNvPr>
            <p:cNvSpPr txBox="1"/>
            <p:nvPr/>
          </p:nvSpPr>
          <p:spPr>
            <a:xfrm>
              <a:off x="1547097" y="5308016"/>
              <a:ext cx="1189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Innovation</a:t>
              </a:r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DDB904A-1C22-4E45-B300-BC8F56BF94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8575" y="2383006"/>
              <a:ext cx="27091" cy="294607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5A99517-9451-4217-BB0B-139B7AADCFEA}"/>
              </a:ext>
            </a:extLst>
          </p:cNvPr>
          <p:cNvGrpSpPr/>
          <p:nvPr/>
        </p:nvGrpSpPr>
        <p:grpSpPr>
          <a:xfrm>
            <a:off x="2442018" y="1346582"/>
            <a:ext cx="1413592" cy="3986901"/>
            <a:chOff x="2442018" y="1346582"/>
            <a:chExt cx="1413592" cy="3986901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A94CB12F-960B-4C79-A51E-4AFB16C81D9E}"/>
                </a:ext>
              </a:extLst>
            </p:cNvPr>
            <p:cNvCxnSpPr>
              <a:cxnSpLocks/>
            </p:cNvCxnSpPr>
            <p:nvPr/>
          </p:nvCxnSpPr>
          <p:spPr>
            <a:xfrm>
              <a:off x="3569189" y="2361149"/>
              <a:ext cx="9035" cy="297233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067F08F7-2C5E-461B-A1D6-007694900ACD}"/>
                </a:ext>
              </a:extLst>
            </p:cNvPr>
            <p:cNvSpPr txBox="1"/>
            <p:nvPr/>
          </p:nvSpPr>
          <p:spPr>
            <a:xfrm>
              <a:off x="2442018" y="1346582"/>
              <a:ext cx="1413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Gipfel der</a:t>
              </a:r>
            </a:p>
            <a:p>
              <a:pPr algn="ctr"/>
              <a:r>
                <a:rPr lang="de-DE" dirty="0"/>
                <a:t>überzogenen</a:t>
              </a:r>
            </a:p>
            <a:p>
              <a:pPr algn="ctr"/>
              <a:r>
                <a:rPr lang="de-DE" dirty="0"/>
                <a:t>Erwartungen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6247A2A-56CD-4624-832B-1E11CFC257D1}"/>
              </a:ext>
            </a:extLst>
          </p:cNvPr>
          <p:cNvGrpSpPr/>
          <p:nvPr/>
        </p:nvGrpSpPr>
        <p:grpSpPr>
          <a:xfrm>
            <a:off x="3616433" y="2383006"/>
            <a:ext cx="1521553" cy="3275455"/>
            <a:chOff x="3616433" y="2383006"/>
            <a:chExt cx="1521553" cy="3275455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BEA8C253-93DD-4FBB-8CF3-C960B104C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895" y="2383006"/>
              <a:ext cx="27091" cy="294607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A319A10-D78B-4896-A03E-01723B92F4BD}"/>
                </a:ext>
              </a:extLst>
            </p:cNvPr>
            <p:cNvSpPr txBox="1"/>
            <p:nvPr/>
          </p:nvSpPr>
          <p:spPr>
            <a:xfrm>
              <a:off x="3616433" y="5012130"/>
              <a:ext cx="1458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Tal der</a:t>
              </a:r>
            </a:p>
            <a:p>
              <a:pPr algn="ctr"/>
              <a:r>
                <a:rPr lang="de-DE" dirty="0"/>
                <a:t>Enttäuschung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7961773-011E-4D99-836C-ACA6FEE82A20}"/>
              </a:ext>
            </a:extLst>
          </p:cNvPr>
          <p:cNvGrpSpPr/>
          <p:nvPr/>
        </p:nvGrpSpPr>
        <p:grpSpPr>
          <a:xfrm>
            <a:off x="5243388" y="2420844"/>
            <a:ext cx="1352187" cy="2908233"/>
            <a:chOff x="5243388" y="2420844"/>
            <a:chExt cx="1352187" cy="2908233"/>
          </a:xfrm>
        </p:grpSpPr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14C78775-E3D2-4471-B863-184D8BE4A3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8832" y="2420844"/>
              <a:ext cx="26743" cy="2908233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E26AD53-17F1-4142-B6AE-56A0A9D39567}"/>
                </a:ext>
              </a:extLst>
            </p:cNvPr>
            <p:cNvSpPr txBox="1"/>
            <p:nvPr/>
          </p:nvSpPr>
          <p:spPr>
            <a:xfrm>
              <a:off x="5243388" y="4313704"/>
              <a:ext cx="13142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Pfad der</a:t>
              </a:r>
            </a:p>
            <a:p>
              <a:pPr algn="ctr"/>
              <a:r>
                <a:rPr lang="de-DE" dirty="0"/>
                <a:t>Erleuchtung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B35E23BF-D1B0-4907-9D46-47AE5F4B8A31}"/>
              </a:ext>
            </a:extLst>
          </p:cNvPr>
          <p:cNvSpPr txBox="1"/>
          <p:nvPr/>
        </p:nvSpPr>
        <p:spPr>
          <a:xfrm>
            <a:off x="7255246" y="3209710"/>
            <a:ext cx="1394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Plateau der</a:t>
            </a:r>
          </a:p>
          <a:p>
            <a:pPr algn="ctr"/>
            <a:r>
              <a:rPr lang="de-DE" dirty="0"/>
              <a:t>Produktivität</a:t>
            </a:r>
          </a:p>
        </p:txBody>
      </p:sp>
    </p:spTree>
    <p:extLst>
      <p:ext uri="{BB962C8B-B14F-4D97-AF65-F5344CB8AC3E}">
        <p14:creationId xmlns:p14="http://schemas.microsoft.com/office/powerpoint/2010/main" val="225656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9156C8-E6CE-4900-8402-F01FC6D11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Einordnung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A85E0D-91F4-40A1-9046-092E8FE2A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0825"/>
            <a:ext cx="8468884" cy="4645025"/>
          </a:xfrm>
        </p:spPr>
        <p:txBody>
          <a:bodyPr/>
          <a:lstStyle/>
          <a:p>
            <a:r>
              <a:rPr lang="de-DE" dirty="0"/>
              <a:t>Künstliche Intelligenz (KI), </a:t>
            </a:r>
            <a:br>
              <a:rPr lang="de-DE" dirty="0"/>
            </a:br>
            <a:r>
              <a:rPr lang="de-DE" dirty="0"/>
              <a:t>engl.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(AI)</a:t>
            </a:r>
          </a:p>
          <a:p>
            <a:r>
              <a:rPr lang="de-DE" dirty="0"/>
              <a:t>Teilgebiet der Informatik</a:t>
            </a:r>
          </a:p>
          <a:p>
            <a:endParaRPr lang="de-DE" dirty="0"/>
          </a:p>
          <a:p>
            <a:r>
              <a:rPr lang="de-DE" dirty="0"/>
              <a:t>Welche Vorstellung habt ihr von künstlicher Intelligenz?</a:t>
            </a:r>
          </a:p>
          <a:p>
            <a:endParaRPr lang="de-DE" dirty="0"/>
          </a:p>
          <a:p>
            <a:r>
              <a:rPr lang="de-DE" dirty="0"/>
              <a:t>Wo glaubt ihr, dass künstliche Intelligenz zum Einsatz kommt?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CD8B63-4506-48E8-9584-BE3346AC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9E2138-5B78-4B6F-9512-A96F907C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B6E379-8EA4-4914-8968-14587021E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99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2D64D542-5EC4-410B-B03E-93F6DD4B4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7" b="20293"/>
          <a:stretch/>
        </p:blipFill>
        <p:spPr>
          <a:xfrm>
            <a:off x="838200" y="1540879"/>
            <a:ext cx="7787649" cy="47091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C07637-D14A-41CB-B287-4A8A017B9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Hype Cycle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FD64B7-14B2-401F-9496-1845587E7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8FC441-3C8B-4886-9E08-6A2A9ED72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D7464E-20BC-48EE-A214-FF9EC1BC2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30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75A0968-B991-4F9B-ACEB-511FBD9DDE0C}"/>
              </a:ext>
            </a:extLst>
          </p:cNvPr>
          <p:cNvSpPr/>
          <p:nvPr/>
        </p:nvSpPr>
        <p:spPr>
          <a:xfrm>
            <a:off x="3336053" y="2260879"/>
            <a:ext cx="1306285" cy="36174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0A3FC87-02D3-4A4F-83F2-5A61DDDFB6BB}"/>
              </a:ext>
            </a:extLst>
          </p:cNvPr>
          <p:cNvSpPr txBox="1"/>
          <p:nvPr/>
        </p:nvSpPr>
        <p:spPr>
          <a:xfrm>
            <a:off x="6906083" y="5971981"/>
            <a:ext cx="171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© Gartner, 2019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034E401-6D8D-4CFF-99F6-A41C0E81BF24}"/>
              </a:ext>
            </a:extLst>
          </p:cNvPr>
          <p:cNvSpPr/>
          <p:nvPr/>
        </p:nvSpPr>
        <p:spPr>
          <a:xfrm>
            <a:off x="9270536" y="3127077"/>
            <a:ext cx="180871" cy="180871"/>
          </a:xfrm>
          <a:prstGeom prst="ellipse">
            <a:avLst/>
          </a:prstGeom>
          <a:solidFill>
            <a:srgbClr val="179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A8004F-BBE0-4D19-A55D-E12A5E6D15A3}"/>
              </a:ext>
            </a:extLst>
          </p:cNvPr>
          <p:cNvSpPr txBox="1"/>
          <p:nvPr/>
        </p:nvSpPr>
        <p:spPr>
          <a:xfrm>
            <a:off x="9499697" y="3032846"/>
            <a:ext cx="2145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Plateau in 2-5 Jahren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2B40F20-BA14-4D96-861B-13D255FADB11}"/>
              </a:ext>
            </a:extLst>
          </p:cNvPr>
          <p:cNvSpPr/>
          <p:nvPr/>
        </p:nvSpPr>
        <p:spPr>
          <a:xfrm>
            <a:off x="9270536" y="3523231"/>
            <a:ext cx="180871" cy="18087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A6BE2D6-A1CC-4ECA-B9CF-E83697DFD6CC}"/>
              </a:ext>
            </a:extLst>
          </p:cNvPr>
          <p:cNvSpPr txBox="1"/>
          <p:nvPr/>
        </p:nvSpPr>
        <p:spPr>
          <a:xfrm>
            <a:off x="9499697" y="3429000"/>
            <a:ext cx="226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Plateau in 5-10 Jahren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AED62AB-D64A-4953-9E4E-C60A9E71911E}"/>
              </a:ext>
            </a:extLst>
          </p:cNvPr>
          <p:cNvSpPr/>
          <p:nvPr/>
        </p:nvSpPr>
        <p:spPr>
          <a:xfrm>
            <a:off x="9270536" y="3912140"/>
            <a:ext cx="180871" cy="1808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F3D77C2-624C-4562-908B-48EA66D851C7}"/>
              </a:ext>
            </a:extLst>
          </p:cNvPr>
          <p:cNvSpPr txBox="1"/>
          <p:nvPr/>
        </p:nvSpPr>
        <p:spPr>
          <a:xfrm>
            <a:off x="9499697" y="3817909"/>
            <a:ext cx="226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Plateau in &gt;10 Jahren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1CDFDA7-FDAF-44FB-AC5C-62437D4B4948}"/>
              </a:ext>
            </a:extLst>
          </p:cNvPr>
          <p:cNvSpPr/>
          <p:nvPr/>
        </p:nvSpPr>
        <p:spPr>
          <a:xfrm>
            <a:off x="9270536" y="2738168"/>
            <a:ext cx="180871" cy="18087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1F6081B-5859-4253-88DD-F5FEB8A002B6}"/>
              </a:ext>
            </a:extLst>
          </p:cNvPr>
          <p:cNvSpPr txBox="1"/>
          <p:nvPr/>
        </p:nvSpPr>
        <p:spPr>
          <a:xfrm>
            <a:off x="9499697" y="2643937"/>
            <a:ext cx="214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Plateau in &lt;2 Jahren</a:t>
            </a:r>
          </a:p>
        </p:txBody>
      </p:sp>
    </p:spTree>
    <p:extLst>
      <p:ext uri="{BB962C8B-B14F-4D97-AF65-F5344CB8AC3E}">
        <p14:creationId xmlns:p14="http://schemas.microsoft.com/office/powerpoint/2010/main" val="2271802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DE52C-7475-4BF3-8C08-64E6BB6E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2AC8E4-25EB-4B1D-B128-5E723429B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Workflow: CRISP-DM</a:t>
            </a:r>
          </a:p>
          <a:p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Business Understanding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Data Understanding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Data </a:t>
            </a:r>
            <a:r>
              <a:rPr lang="de-DE" dirty="0" err="1"/>
              <a:t>Preparation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Modeling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Deployment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7C441C-1A9A-4654-B3B5-5A961C96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962347-87DE-45AB-A692-E312BD1F8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28BC5B-E00E-4527-A3C6-9721558A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228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DE52C-7475-4BF3-8C08-64E6BB6E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2AC8E4-25EB-4B1D-B128-5E723429B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Schlüssel zum Erfolg</a:t>
            </a:r>
          </a:p>
          <a:p>
            <a:endParaRPr lang="de-DE" dirty="0"/>
          </a:p>
          <a:p>
            <a:r>
              <a:rPr lang="de-DE" dirty="0"/>
              <a:t>Beispiel:</a:t>
            </a:r>
          </a:p>
          <a:p>
            <a:pPr lvl="1"/>
            <a:r>
              <a:rPr lang="de-DE" dirty="0"/>
              <a:t>Google </a:t>
            </a:r>
            <a:r>
              <a:rPr lang="de-DE" dirty="0" err="1"/>
              <a:t>Translate</a:t>
            </a:r>
            <a:endParaRPr lang="de-DE" dirty="0"/>
          </a:p>
          <a:p>
            <a:pPr lvl="1"/>
            <a:r>
              <a:rPr lang="de-DE" dirty="0" err="1"/>
              <a:t>DeepL</a:t>
            </a:r>
            <a:r>
              <a:rPr lang="de-DE" dirty="0"/>
              <a:t> (saubere Datenbasis von Linguee)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7C441C-1A9A-4654-B3B5-5A961C96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962347-87DE-45AB-A692-E312BD1F8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28BC5B-E00E-4527-A3C6-9721558A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435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DE52C-7475-4BF3-8C08-64E6BB6E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2AC8E4-25EB-4B1D-B128-5E723429B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0825"/>
            <a:ext cx="6188630" cy="4645025"/>
          </a:xfrm>
        </p:spPr>
        <p:txBody>
          <a:bodyPr/>
          <a:lstStyle/>
          <a:p>
            <a:r>
              <a:rPr lang="de-DE" dirty="0"/>
              <a:t>Nicht erforderlich für Snake</a:t>
            </a:r>
          </a:p>
          <a:p>
            <a:r>
              <a:rPr lang="de-DE" dirty="0"/>
              <a:t>Saubere Daten, da computergeneriert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7C441C-1A9A-4654-B3B5-5A961C96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962347-87DE-45AB-A692-E312BD1F8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28BC5B-E00E-4527-A3C6-9721558A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EF72AF7-47F3-4B30-BBBE-665321F1D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830" y="2009669"/>
            <a:ext cx="4614167" cy="374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79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31C4AA-1674-4EBA-86A6-37481FC8A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7BB4AE-4443-47E4-876F-D236B2612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Erklärbarkeit fehlt,</a:t>
            </a:r>
          </a:p>
          <a:p>
            <a:pPr marL="0" indent="0">
              <a:buNone/>
            </a:pPr>
            <a:r>
              <a:rPr lang="de-DE" dirty="0"/>
              <a:t>   selten so schön aufbereitet und nachvollziehbar</a:t>
            </a:r>
          </a:p>
          <a:p>
            <a:r>
              <a:rPr lang="de-DE" dirty="0"/>
              <a:t>Forschungsthema: </a:t>
            </a:r>
            <a:r>
              <a:rPr lang="de-DE" dirty="0" err="1"/>
              <a:t>Explainable</a:t>
            </a:r>
            <a:r>
              <a:rPr lang="de-DE" dirty="0"/>
              <a:t> AI</a:t>
            </a:r>
          </a:p>
          <a:p>
            <a:endParaRPr lang="de-DE" dirty="0"/>
          </a:p>
          <a:p>
            <a:r>
              <a:rPr lang="de-DE" dirty="0"/>
              <a:t>Abbildungsfunktion A</a:t>
            </a:r>
            <a:r>
              <a:rPr lang="de-DE" dirty="0">
                <a:cs typeface="Arial" panose="020B0604020202020204" pitchFamily="34" charset="0"/>
              </a:rPr>
              <a:t> ⟼ A' anders gesagt</a:t>
            </a:r>
          </a:p>
          <a:p>
            <a:pPr marL="0" indent="0">
              <a:buNone/>
            </a:pP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3068B6-8FC7-496B-9FE0-F806E1AE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0E98C6-5799-4A25-B315-16C3DB1E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925CE-4C4B-4FE9-ADC4-6B97D533D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34</a:t>
            </a:fld>
            <a:endParaRPr lang="de-DE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BC2049EF-A77E-40C9-8A74-A36718DA8F15}"/>
              </a:ext>
            </a:extLst>
          </p:cNvPr>
          <p:cNvSpPr/>
          <p:nvPr/>
        </p:nvSpPr>
        <p:spPr>
          <a:xfrm>
            <a:off x="1786960" y="4538662"/>
            <a:ext cx="459693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E3B59F2-678A-4B97-989F-30BAFFA7F59D}"/>
              </a:ext>
            </a:extLst>
          </p:cNvPr>
          <p:cNvSpPr/>
          <p:nvPr/>
        </p:nvSpPr>
        <p:spPr>
          <a:xfrm>
            <a:off x="2343150" y="4314825"/>
            <a:ext cx="2505075" cy="76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Black Box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DD7A568A-24CA-49B8-8F68-FCCBE433824E}"/>
              </a:ext>
            </a:extLst>
          </p:cNvPr>
          <p:cNvSpPr/>
          <p:nvPr/>
        </p:nvSpPr>
        <p:spPr>
          <a:xfrm>
            <a:off x="4991100" y="4538661"/>
            <a:ext cx="459693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E7E2E3D-E09B-4146-A1B2-8F39091EF271}"/>
              </a:ext>
            </a:extLst>
          </p:cNvPr>
          <p:cNvSpPr txBox="1"/>
          <p:nvPr/>
        </p:nvSpPr>
        <p:spPr>
          <a:xfrm>
            <a:off x="1005660" y="448258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Input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D55E728-C726-4AAF-864A-2D23590FEB5F}"/>
              </a:ext>
            </a:extLst>
          </p:cNvPr>
          <p:cNvSpPr txBox="1"/>
          <p:nvPr/>
        </p:nvSpPr>
        <p:spPr>
          <a:xfrm>
            <a:off x="5500912" y="446460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82283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9CA94D-54CB-4DF7-9FE4-F8EAC2E1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A59AEE2-43F6-495C-94FF-CD9FB1770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43" y="1681162"/>
            <a:ext cx="7019925" cy="41148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25444D-C10C-478C-A5D0-FB5F54B0D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0470B-3C40-4A25-BF86-436D79F2A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3376C6-C696-49AD-9F7F-B7F72574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870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9CA94D-54CB-4DF7-9FE4-F8EAC2E1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25444D-C10C-478C-A5D0-FB5F54B0D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0470B-3C40-4A25-BF86-436D79F2A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3376C6-C696-49AD-9F7F-B7F72574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36336B-6369-4568-8D43-ABF5DE6D1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2929718"/>
            <a:ext cx="6953249" cy="167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77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9CA94D-54CB-4DF7-9FE4-F8EAC2E1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25444D-C10C-478C-A5D0-FB5F54B0D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0470B-3C40-4A25-BF86-436D79F2A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3376C6-C696-49AD-9F7F-B7F72574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37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2412A2D-9D62-46BD-8553-D8AFA520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272" y="1754964"/>
            <a:ext cx="5275456" cy="395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4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5503184-792A-4528-AC2B-CEDCC503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547AE1C-8ED9-4D74-A3F1-A33F1179B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8798169" cy="4645025"/>
          </a:xfrm>
        </p:spPr>
        <p:txBody>
          <a:bodyPr/>
          <a:lstStyle/>
          <a:p>
            <a:r>
              <a:rPr lang="de-DE" dirty="0"/>
              <a:t>Wenn ein autonom fahrendes Auto in einen Unfall mit einem Fußgänger verwickelt wird, wer trägt dann die Schuld?</a:t>
            </a:r>
          </a:p>
          <a:p>
            <a:pPr lvl="1"/>
            <a:r>
              <a:rPr lang="de-DE" dirty="0"/>
              <a:t>Der Eigentümer des Fahrzeugs?</a:t>
            </a:r>
          </a:p>
          <a:p>
            <a:pPr lvl="1"/>
            <a:r>
              <a:rPr lang="de-DE" dirty="0"/>
              <a:t>Der Besitzer des Fahrzeugs?</a:t>
            </a:r>
          </a:p>
          <a:p>
            <a:pPr lvl="1"/>
            <a:r>
              <a:rPr lang="de-DE" dirty="0"/>
              <a:t>Alle Insassen gleichmäßig?</a:t>
            </a:r>
          </a:p>
          <a:p>
            <a:pPr lvl="1"/>
            <a:r>
              <a:rPr lang="de-DE" dirty="0"/>
              <a:t>Der Fußgänger?</a:t>
            </a:r>
          </a:p>
          <a:p>
            <a:pPr lvl="1"/>
            <a:r>
              <a:rPr lang="de-DE" dirty="0"/>
              <a:t>Der Fahrzeughersteller?</a:t>
            </a:r>
          </a:p>
          <a:p>
            <a:pPr lvl="1"/>
            <a:r>
              <a:rPr lang="de-DE" dirty="0"/>
              <a:t>Der Softwarelieferant?</a:t>
            </a:r>
          </a:p>
          <a:p>
            <a:pPr lvl="1"/>
            <a:r>
              <a:rPr lang="de-DE" dirty="0"/>
              <a:t>Ein einzelner Programmierer?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E93919-E6A9-4BF4-90AC-D02F1D65C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E4CC31-CF92-4DC2-B7A9-5CB0BD12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D981D4-3773-4D73-B696-86B93FF1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174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5503184-792A-4528-AC2B-CEDCC503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547AE1C-8ED9-4D74-A3F1-A33F1179B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6"/>
            <a:ext cx="8798169" cy="609426"/>
          </a:xfrm>
        </p:spPr>
        <p:txBody>
          <a:bodyPr/>
          <a:lstStyle/>
          <a:p>
            <a:r>
              <a:rPr lang="de-DE" dirty="0" err="1"/>
              <a:t>Weichenstellerfall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E93919-E6A9-4BF4-90AC-D02F1D65C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E4CC31-CF92-4DC2-B7A9-5CB0BD12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D981D4-3773-4D73-B696-86B93FF1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39</a:t>
            </a:fld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0745E8-7308-474B-B728-0CECAFEE1862}"/>
              </a:ext>
            </a:extLst>
          </p:cNvPr>
          <p:cNvGrpSpPr/>
          <p:nvPr/>
        </p:nvGrpSpPr>
        <p:grpSpPr>
          <a:xfrm>
            <a:off x="1088041" y="1651000"/>
            <a:ext cx="8113330" cy="4406899"/>
            <a:chOff x="1088041" y="1651000"/>
            <a:chExt cx="8113330" cy="4406899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572C616-4492-4949-BC12-27DF15A1F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88041" y="3633167"/>
              <a:ext cx="2992262" cy="870023"/>
            </a:xfrm>
            <a:prstGeom prst="rect">
              <a:avLst/>
            </a:prstGeom>
          </p:spPr>
        </p:pic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80251A8C-6A88-49FC-ABFA-8F80A71CB22C}"/>
                </a:ext>
              </a:extLst>
            </p:cNvPr>
            <p:cNvSpPr/>
            <p:nvPr/>
          </p:nvSpPr>
          <p:spPr>
            <a:xfrm>
              <a:off x="4701038" y="2741835"/>
              <a:ext cx="4476458" cy="1270975"/>
            </a:xfrm>
            <a:custGeom>
              <a:avLst/>
              <a:gdLst>
                <a:gd name="connsiteX0" fmla="*/ 0 w 6149592"/>
                <a:gd name="connsiteY0" fmla="*/ 1068141 h 1068141"/>
                <a:gd name="connsiteX1" fmla="*/ 4119824 w 6149592"/>
                <a:gd name="connsiteY1" fmla="*/ 13064 h 1068141"/>
                <a:gd name="connsiteX2" fmla="*/ 6149592 w 6149592"/>
                <a:gd name="connsiteY2" fmla="*/ 465240 h 1068141"/>
                <a:gd name="connsiteX0" fmla="*/ 0 w 6149592"/>
                <a:gd name="connsiteY0" fmla="*/ 1069864 h 1069864"/>
                <a:gd name="connsiteX1" fmla="*/ 4119824 w 6149592"/>
                <a:gd name="connsiteY1" fmla="*/ 14787 h 1069864"/>
                <a:gd name="connsiteX2" fmla="*/ 6149592 w 6149592"/>
                <a:gd name="connsiteY2" fmla="*/ 466963 h 106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9592" h="1069864">
                  <a:moveTo>
                    <a:pt x="0" y="1069864"/>
                  </a:moveTo>
                  <a:cubicBezTo>
                    <a:pt x="1547446" y="592567"/>
                    <a:pt x="3094892" y="115270"/>
                    <a:pt x="4119824" y="14787"/>
                  </a:cubicBezTo>
                  <a:cubicBezTo>
                    <a:pt x="5144756" y="-85696"/>
                    <a:pt x="5945208" y="354756"/>
                    <a:pt x="6149592" y="466963"/>
                  </a:cubicBezTo>
                </a:path>
              </a:pathLst>
            </a:custGeom>
            <a:noFill/>
            <a:ln w="381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0556BBAC-1FD6-46EE-AEAE-29B114F8F38F}"/>
                </a:ext>
              </a:extLst>
            </p:cNvPr>
            <p:cNvSpPr/>
            <p:nvPr/>
          </p:nvSpPr>
          <p:spPr>
            <a:xfrm flipV="1">
              <a:off x="4701038" y="4264782"/>
              <a:ext cx="4500333" cy="915787"/>
            </a:xfrm>
            <a:custGeom>
              <a:avLst/>
              <a:gdLst>
                <a:gd name="connsiteX0" fmla="*/ 0 w 6149592"/>
                <a:gd name="connsiteY0" fmla="*/ 1068141 h 1068141"/>
                <a:gd name="connsiteX1" fmla="*/ 4119824 w 6149592"/>
                <a:gd name="connsiteY1" fmla="*/ 13064 h 1068141"/>
                <a:gd name="connsiteX2" fmla="*/ 6149592 w 6149592"/>
                <a:gd name="connsiteY2" fmla="*/ 465240 h 1068141"/>
                <a:gd name="connsiteX0" fmla="*/ 0 w 6149592"/>
                <a:gd name="connsiteY0" fmla="*/ 1069864 h 1069864"/>
                <a:gd name="connsiteX1" fmla="*/ 4119824 w 6149592"/>
                <a:gd name="connsiteY1" fmla="*/ 14787 h 1069864"/>
                <a:gd name="connsiteX2" fmla="*/ 6149592 w 6149592"/>
                <a:gd name="connsiteY2" fmla="*/ 466963 h 1069864"/>
                <a:gd name="connsiteX0" fmla="*/ 0 w 6149592"/>
                <a:gd name="connsiteY0" fmla="*/ 771402 h 771402"/>
                <a:gd name="connsiteX1" fmla="*/ 3808246 w 6149592"/>
                <a:gd name="connsiteY1" fmla="*/ 37873 h 771402"/>
                <a:gd name="connsiteX2" fmla="*/ 6149592 w 6149592"/>
                <a:gd name="connsiteY2" fmla="*/ 168501 h 771402"/>
                <a:gd name="connsiteX0" fmla="*/ 0 w 6182390"/>
                <a:gd name="connsiteY0" fmla="*/ 747697 h 747697"/>
                <a:gd name="connsiteX1" fmla="*/ 3808246 w 6182390"/>
                <a:gd name="connsiteY1" fmla="*/ 14168 h 747697"/>
                <a:gd name="connsiteX2" fmla="*/ 6182390 w 6182390"/>
                <a:gd name="connsiteY2" fmla="*/ 295522 h 747697"/>
                <a:gd name="connsiteX0" fmla="*/ 0 w 6182390"/>
                <a:gd name="connsiteY0" fmla="*/ 770879 h 770879"/>
                <a:gd name="connsiteX1" fmla="*/ 3808246 w 6182390"/>
                <a:gd name="connsiteY1" fmla="*/ 37350 h 770879"/>
                <a:gd name="connsiteX2" fmla="*/ 6182390 w 6182390"/>
                <a:gd name="connsiteY2" fmla="*/ 318704 h 770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82390" h="770879">
                  <a:moveTo>
                    <a:pt x="0" y="770879"/>
                  </a:moveTo>
                  <a:cubicBezTo>
                    <a:pt x="1547446" y="293582"/>
                    <a:pt x="2777848" y="112713"/>
                    <a:pt x="3808246" y="37350"/>
                  </a:cubicBezTo>
                  <a:cubicBezTo>
                    <a:pt x="4838644" y="-38013"/>
                    <a:pt x="5420443" y="-24616"/>
                    <a:pt x="6182390" y="318704"/>
                  </a:cubicBezTo>
                </a:path>
              </a:pathLst>
            </a:custGeom>
            <a:noFill/>
            <a:ln w="38100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A290514D-F707-4FF1-9192-85AB02D6E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37062" y="2754331"/>
              <a:ext cx="457595" cy="89023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ED9FA549-3C51-4FEB-AC39-347C4EA2F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2456" y="2597511"/>
              <a:ext cx="457595" cy="89023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C4B1DA63-2B50-411A-B5E4-B88C843F0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7850" y="2440690"/>
              <a:ext cx="457595" cy="89023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1F4549C-2971-4E7E-8567-586ACFEA3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23244" y="2283870"/>
              <a:ext cx="457595" cy="89023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1CD4137-AF6F-44F5-A5EE-E38431406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97277" y="2296718"/>
              <a:ext cx="457595" cy="890230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AADFFB99-80C3-41CB-A840-2AF4C3501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08054" y="4542311"/>
              <a:ext cx="457595" cy="890230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6BB6B33-CFB6-467B-A4CE-FC40D70096DB}"/>
                </a:ext>
              </a:extLst>
            </p:cNvPr>
            <p:cNvSpPr txBox="1"/>
            <p:nvPr/>
          </p:nvSpPr>
          <p:spPr>
            <a:xfrm>
              <a:off x="6679714" y="1651000"/>
              <a:ext cx="1875158" cy="438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3"/>
                  </a:solidFill>
                </a:rPr>
                <a:t>normale Route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AA4E80C4-E6E9-492A-AAD0-16DBABE69974}"/>
                </a:ext>
              </a:extLst>
            </p:cNvPr>
            <p:cNvSpPr txBox="1"/>
            <p:nvPr/>
          </p:nvSpPr>
          <p:spPr>
            <a:xfrm>
              <a:off x="6606852" y="5619141"/>
              <a:ext cx="2290379" cy="438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>
                      <a:lumMod val="75000"/>
                    </a:schemeClr>
                  </a:solidFill>
                </a:rPr>
                <a:t>einzige Alternative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61CEF39-1B94-481C-877D-29ED8F4E8368}"/>
                </a:ext>
              </a:extLst>
            </p:cNvPr>
            <p:cNvSpPr txBox="1"/>
            <p:nvPr/>
          </p:nvSpPr>
          <p:spPr>
            <a:xfrm>
              <a:off x="1512019" y="4641557"/>
              <a:ext cx="2144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autonomes Fahrzeug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8993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Einordnung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Assoziation mit kognitiven Fähigkeiten</a:t>
            </a:r>
          </a:p>
          <a:p>
            <a:pPr lvl="1"/>
            <a:r>
              <a:rPr lang="de-DE" dirty="0"/>
              <a:t>Lernen</a:t>
            </a:r>
          </a:p>
          <a:p>
            <a:pPr lvl="1"/>
            <a:r>
              <a:rPr lang="de-DE" dirty="0"/>
              <a:t>Lösung von Problemen</a:t>
            </a:r>
          </a:p>
          <a:p>
            <a:endParaRPr lang="de-DE" dirty="0"/>
          </a:p>
          <a:p>
            <a:r>
              <a:rPr lang="de-DE" dirty="0"/>
              <a:t>Begriff im Wandel</a:t>
            </a:r>
          </a:p>
          <a:p>
            <a:pPr lvl="1"/>
            <a:r>
              <a:rPr lang="de-DE" dirty="0"/>
              <a:t>verbreitet = keine KI mehr</a:t>
            </a:r>
          </a:p>
          <a:p>
            <a:pPr lvl="1"/>
            <a:r>
              <a:rPr lang="de-DE" dirty="0"/>
              <a:t>Verschiebung zu komplizierteren Themen</a:t>
            </a:r>
          </a:p>
          <a:p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4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F5822B-5124-464D-97E5-CD9A674265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202" y="2898054"/>
            <a:ext cx="2517508" cy="214119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628F912-807F-46CD-95AE-AEABA424A14C}"/>
              </a:ext>
            </a:extLst>
          </p:cNvPr>
          <p:cNvSpPr txBox="1"/>
          <p:nvPr/>
        </p:nvSpPr>
        <p:spPr>
          <a:xfrm>
            <a:off x="8365215" y="5152509"/>
            <a:ext cx="273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Typische Darstellung von KI</a:t>
            </a:r>
          </a:p>
        </p:txBody>
      </p:sp>
    </p:spTree>
    <p:extLst>
      <p:ext uri="{BB962C8B-B14F-4D97-AF65-F5344CB8AC3E}">
        <p14:creationId xmlns:p14="http://schemas.microsoft.com/office/powerpoint/2010/main" val="2041278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AC780449-04E8-4BD3-B295-F17A0AB4C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1866" y="4163197"/>
            <a:ext cx="813774" cy="158316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45503184-792A-4528-AC2B-CEDCC503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547AE1C-8ED9-4D74-A3F1-A33F1179B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6"/>
            <a:ext cx="8798169" cy="609426"/>
          </a:xfrm>
        </p:spPr>
        <p:txBody>
          <a:bodyPr/>
          <a:lstStyle/>
          <a:p>
            <a:r>
              <a:rPr lang="de-DE" dirty="0"/>
              <a:t>Organentnahme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E93919-E6A9-4BF4-90AC-D02F1D65C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E4CC31-CF92-4DC2-B7A9-5CB0BD12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D981D4-3773-4D73-B696-86B93FF1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40</a:t>
            </a:fld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5FC6725-7295-4A3E-8875-0C9789473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49073" y="2985953"/>
            <a:ext cx="827128" cy="1592662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3A493A8-8050-4F71-895B-A881FA6EEA87}"/>
              </a:ext>
            </a:extLst>
          </p:cNvPr>
          <p:cNvGrpSpPr/>
          <p:nvPr/>
        </p:nvGrpSpPr>
        <p:grpSpPr>
          <a:xfrm>
            <a:off x="4912239" y="1645920"/>
            <a:ext cx="4033642" cy="2136364"/>
            <a:chOff x="5237284" y="1807675"/>
            <a:chExt cx="3383551" cy="1812854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69704E03-B50B-48BD-96B1-BDBD8DB94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07716" y="1817062"/>
              <a:ext cx="613119" cy="1192797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9D1C9605-F0A6-4E0A-AD2E-E4CB6E994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52129" y="1807675"/>
              <a:ext cx="613120" cy="1192797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52837DCF-255F-4C73-9CB4-B680E55AD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80599" y="2014001"/>
              <a:ext cx="613120" cy="1192797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6B2EBC1-F5BE-4ACB-9947-F1B065CF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911542" y="2223273"/>
              <a:ext cx="610647" cy="1187986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BEFBBB4D-C036-41A3-968D-53BF735C4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37284" y="2432544"/>
              <a:ext cx="610647" cy="1187985"/>
            </a:xfrm>
            <a:prstGeom prst="rect">
              <a:avLst/>
            </a:prstGeom>
          </p:spPr>
        </p:pic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59071855-8F73-4B52-8BEB-E74D45E91756}"/>
              </a:ext>
            </a:extLst>
          </p:cNvPr>
          <p:cNvSpPr txBox="1"/>
          <p:nvPr/>
        </p:nvSpPr>
        <p:spPr>
          <a:xfrm>
            <a:off x="3379546" y="4723633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Arzt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8D831D7-A6C3-4DE1-B0CF-BE2D7B59C6FB}"/>
              </a:ext>
            </a:extLst>
          </p:cNvPr>
          <p:cNvSpPr txBox="1"/>
          <p:nvPr/>
        </p:nvSpPr>
        <p:spPr>
          <a:xfrm>
            <a:off x="5691415" y="5816603"/>
            <a:ext cx="185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gesunder Mensch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B735ECB-B5A5-4459-A1E8-C2EB34E8567A}"/>
              </a:ext>
            </a:extLst>
          </p:cNvPr>
          <p:cNvSpPr txBox="1"/>
          <p:nvPr/>
        </p:nvSpPr>
        <p:spPr>
          <a:xfrm>
            <a:off x="5148613" y="1531231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todkranke Menschen</a:t>
            </a:r>
          </a:p>
        </p:txBody>
      </p:sp>
    </p:spTree>
    <p:extLst>
      <p:ext uri="{BB962C8B-B14F-4D97-AF65-F5344CB8AC3E}">
        <p14:creationId xmlns:p14="http://schemas.microsoft.com/office/powerpoint/2010/main" val="162538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41</a:t>
            </a:fld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75BBB711-5362-4191-8203-737195E8A657}"/>
              </a:ext>
            </a:extLst>
          </p:cNvPr>
          <p:cNvGrpSpPr/>
          <p:nvPr/>
        </p:nvGrpSpPr>
        <p:grpSpPr>
          <a:xfrm>
            <a:off x="1394618" y="1751805"/>
            <a:ext cx="9401175" cy="3602398"/>
            <a:chOff x="838200" y="1770855"/>
            <a:chExt cx="10763250" cy="412432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84BA9F9-539E-483F-A3B9-B7F375F4D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05"/>
            <a:stretch/>
          </p:blipFill>
          <p:spPr>
            <a:xfrm>
              <a:off x="838200" y="1770856"/>
              <a:ext cx="5181600" cy="4124325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37137ACE-193F-42B9-8CBE-A1ACCEFB1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05"/>
            <a:stretch/>
          </p:blipFill>
          <p:spPr>
            <a:xfrm>
              <a:off x="6419850" y="1770855"/>
              <a:ext cx="5181600" cy="4124326"/>
            </a:xfrm>
            <a:prstGeom prst="rect">
              <a:avLst/>
            </a:prstGeom>
          </p:spPr>
        </p:pic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C6A1027C-E270-45BC-BC68-A951E2B92DC7}"/>
              </a:ext>
            </a:extLst>
          </p:cNvPr>
          <p:cNvSpPr txBox="1"/>
          <p:nvPr/>
        </p:nvSpPr>
        <p:spPr>
          <a:xfrm>
            <a:off x="3574804" y="5708710"/>
            <a:ext cx="509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KI hat Computer-Kunst definitiv interessant gemacht</a:t>
            </a:r>
          </a:p>
        </p:txBody>
      </p:sp>
    </p:spTree>
    <p:extLst>
      <p:ext uri="{BB962C8B-B14F-4D97-AF65-F5344CB8AC3E}">
        <p14:creationId xmlns:p14="http://schemas.microsoft.com/office/powerpoint/2010/main" val="1857138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113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C739B4-A726-4D5C-B507-98C083EB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78DFB-98CC-4AFA-8DD3-FA95CA14B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1943: erste Forschung</a:t>
            </a:r>
          </a:p>
          <a:p>
            <a:r>
              <a:rPr lang="de-DE" dirty="0"/>
              <a:t>1966: Chatbot Eliza</a:t>
            </a:r>
          </a:p>
          <a:p>
            <a:r>
              <a:rPr lang="de-DE" dirty="0"/>
              <a:t>1990er: "KI" in Spielen (Computergegner)</a:t>
            </a:r>
          </a:p>
          <a:p>
            <a:r>
              <a:rPr lang="de-DE" dirty="0"/>
              <a:t>1997: Deep Blue gewinnt Schachspiel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gegen Garri Kasparow</a:t>
            </a:r>
          </a:p>
          <a:p>
            <a:r>
              <a:rPr lang="de-DE" dirty="0"/>
              <a:t>2011: Apple Siri</a:t>
            </a:r>
          </a:p>
          <a:p>
            <a:r>
              <a:rPr lang="de-DE" dirty="0"/>
              <a:t>2012: </a:t>
            </a:r>
            <a:r>
              <a:rPr lang="de-DE" dirty="0" err="1"/>
              <a:t>AlexNet</a:t>
            </a:r>
            <a:r>
              <a:rPr lang="de-DE" dirty="0"/>
              <a:t> erkennt Bilder mit 10% Vorsprung</a:t>
            </a:r>
          </a:p>
          <a:p>
            <a:r>
              <a:rPr lang="de-DE" dirty="0"/>
              <a:t>2015: DeepMind gewinnt Go Spiel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gegen Fan Hui</a:t>
            </a:r>
          </a:p>
          <a:p>
            <a:r>
              <a:rPr lang="de-DE" dirty="0"/>
              <a:t>2019: </a:t>
            </a:r>
            <a:r>
              <a:rPr lang="de-DE" dirty="0" err="1"/>
              <a:t>OpenAI</a:t>
            </a:r>
            <a:r>
              <a:rPr lang="de-DE" dirty="0"/>
              <a:t> Five gewinnt Dota 2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gegen Team OG</a:t>
            </a:r>
          </a:p>
          <a:p>
            <a:r>
              <a:rPr lang="de-DE" dirty="0"/>
              <a:t>2020: Antibiotikum </a:t>
            </a:r>
            <a:r>
              <a:rPr lang="de-DE" dirty="0" err="1"/>
              <a:t>Halicin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BB4B52-50EC-40E9-A9F9-DBBD7F6A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701812-BE98-42D7-BB1B-C825A4B18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E3A0B9-C2F7-4E28-AD93-C9305902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5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FC77DC4-980C-4DFE-B23C-5AEF97F2D993}"/>
              </a:ext>
            </a:extLst>
          </p:cNvPr>
          <p:cNvGrpSpPr/>
          <p:nvPr/>
        </p:nvGrpSpPr>
        <p:grpSpPr>
          <a:xfrm>
            <a:off x="9016820" y="4256087"/>
            <a:ext cx="2937740" cy="1553091"/>
            <a:chOff x="9016820" y="4256087"/>
            <a:chExt cx="2937740" cy="1553091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D402764-FA28-425E-B82C-70D3066BD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6820" y="4256087"/>
              <a:ext cx="2937740" cy="1081088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78B9986-BD6D-4FA3-9E76-27943064C95B}"/>
                </a:ext>
              </a:extLst>
            </p:cNvPr>
            <p:cNvSpPr txBox="1"/>
            <p:nvPr/>
          </p:nvSpPr>
          <p:spPr>
            <a:xfrm>
              <a:off x="10835533" y="543984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accent1"/>
                  </a:solidFill>
                </a:rPr>
                <a:t>Halicin</a:t>
              </a:r>
              <a:endParaRPr lang="de-DE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2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C739B4-A726-4D5C-B507-98C083EB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(Forschung)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78DFB-98CC-4AFA-8DD3-FA95CA14B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1943: Idee eines künstlichen Neurons auf Basis einer Nervenzelle</a:t>
            </a:r>
          </a:p>
          <a:p>
            <a:r>
              <a:rPr lang="de-DE" dirty="0"/>
              <a:t>1958: Weiterentwicklung zum </a:t>
            </a:r>
            <a:r>
              <a:rPr lang="de-DE" dirty="0" err="1"/>
              <a:t>Perzeptron</a:t>
            </a:r>
            <a:endParaRPr lang="de-DE" dirty="0"/>
          </a:p>
          <a:p>
            <a:r>
              <a:rPr lang="de-DE" dirty="0"/>
              <a:t>1969: Nachweis: </a:t>
            </a:r>
            <a:r>
              <a:rPr lang="de-DE" dirty="0" err="1"/>
              <a:t>Perzeptron</a:t>
            </a:r>
            <a:r>
              <a:rPr lang="de-DE" dirty="0"/>
              <a:t> kann die Funktion XOR nicht lösen</a:t>
            </a:r>
          </a:p>
          <a:p>
            <a:r>
              <a:rPr lang="de-DE" dirty="0"/>
              <a:t>1970er: sog. KI Winter</a:t>
            </a:r>
          </a:p>
          <a:p>
            <a:r>
              <a:rPr lang="de-DE" dirty="0"/>
              <a:t>1980: </a:t>
            </a:r>
            <a:r>
              <a:rPr lang="de-DE" dirty="0" err="1"/>
              <a:t>Convolution</a:t>
            </a:r>
            <a:r>
              <a:rPr lang="de-DE" dirty="0"/>
              <a:t>: Faltung / Überlappung</a:t>
            </a:r>
          </a:p>
          <a:p>
            <a:r>
              <a:rPr lang="de-DE" dirty="0"/>
              <a:t>1980er: Mehrlagige </a:t>
            </a:r>
            <a:r>
              <a:rPr lang="de-DE" dirty="0" err="1"/>
              <a:t>Perzeptronen</a:t>
            </a:r>
            <a:r>
              <a:rPr lang="de-DE" dirty="0"/>
              <a:t>, Fehlerrückführung</a:t>
            </a:r>
          </a:p>
          <a:p>
            <a:r>
              <a:rPr lang="de-DE" dirty="0"/>
              <a:t>2014: Erzeugende gegnerische Netzwerke (GAN)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BB4B52-50EC-40E9-A9F9-DBBD7F6A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701812-BE98-42D7-BB1B-C825A4B18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E3A0B9-C2F7-4E28-AD93-C9305902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1759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C739B4-A726-4D5C-B507-98C083EB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78DFB-98CC-4AFA-8DD3-FA95CA14B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6"/>
            <a:ext cx="10514013" cy="2408080"/>
          </a:xfrm>
        </p:spPr>
        <p:txBody>
          <a:bodyPr/>
          <a:lstStyle/>
          <a:p>
            <a:r>
              <a:rPr lang="de-DE" dirty="0"/>
              <a:t>seit ca. 2010: Rechenleistung verfügbar</a:t>
            </a:r>
          </a:p>
          <a:p>
            <a:r>
              <a:rPr lang="de-DE" dirty="0"/>
              <a:t>Nachahmung menschlichen Verhaltens</a:t>
            </a:r>
          </a:p>
          <a:p>
            <a:r>
              <a:rPr lang="de-DE" dirty="0"/>
              <a:t>Narrow AI / </a:t>
            </a:r>
            <a:r>
              <a:rPr lang="de-DE" dirty="0" err="1"/>
              <a:t>Weak</a:t>
            </a:r>
            <a:r>
              <a:rPr lang="de-DE" dirty="0"/>
              <a:t> AI</a:t>
            </a:r>
          </a:p>
          <a:p>
            <a:r>
              <a:rPr lang="de-DE" dirty="0"/>
              <a:t>Abbildungsfunktion </a:t>
            </a:r>
            <a:r>
              <a:rPr lang="de-DE" dirty="0">
                <a:latin typeface="+mn-lt"/>
              </a:rPr>
              <a:t>A</a:t>
            </a:r>
            <a:r>
              <a:rPr lang="de-DE" dirty="0">
                <a:latin typeface="+mn-lt"/>
                <a:cs typeface="Arial" panose="020B0604020202020204" pitchFamily="34" charset="0"/>
              </a:rPr>
              <a:t> ⟼ A'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BB4B52-50EC-40E9-A9F9-DBBD7F6A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701812-BE98-42D7-BB1B-C825A4B18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E3A0B9-C2F7-4E28-AD93-C9305902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7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F0C0137-99D0-401D-9C0F-64175F170B2C}"/>
              </a:ext>
            </a:extLst>
          </p:cNvPr>
          <p:cNvGrpSpPr/>
          <p:nvPr/>
        </p:nvGrpSpPr>
        <p:grpSpPr>
          <a:xfrm>
            <a:off x="939963" y="4132386"/>
            <a:ext cx="5066836" cy="1602340"/>
            <a:chOff x="3406392" y="3526972"/>
            <a:chExt cx="5066836" cy="1602340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E7AFC87-97E4-4143-AF57-AAA2E6068223}"/>
                </a:ext>
              </a:extLst>
            </p:cNvPr>
            <p:cNvSpPr txBox="1"/>
            <p:nvPr/>
          </p:nvSpPr>
          <p:spPr>
            <a:xfrm>
              <a:off x="3406392" y="3526972"/>
              <a:ext cx="5066836" cy="1062920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252000" tIns="252000" rIns="252000" bIns="252000" rtlCol="0">
              <a:spAutoFit/>
            </a:bodyPr>
            <a:lstStyle/>
            <a:p>
              <a:r>
                <a:rPr lang="de-DE" dirty="0"/>
                <a:t>Was ein Mensch in 1 Sekunde entscheiden kann,</a:t>
              </a:r>
            </a:p>
            <a:p>
              <a:r>
                <a:rPr lang="de-DE" dirty="0"/>
                <a:t>kann ein Computer auch lernen.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D71756C-417D-4580-945F-D7A8BD5AE325}"/>
                </a:ext>
              </a:extLst>
            </p:cNvPr>
            <p:cNvSpPr txBox="1"/>
            <p:nvPr/>
          </p:nvSpPr>
          <p:spPr>
            <a:xfrm>
              <a:off x="4009377" y="4759980"/>
              <a:ext cx="3860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KI Daumenregel 2020, nach Andrew </a:t>
              </a:r>
              <a:r>
                <a:rPr lang="de-DE" dirty="0" err="1">
                  <a:solidFill>
                    <a:schemeClr val="accent1"/>
                  </a:solidFill>
                </a:rPr>
                <a:t>Ng</a:t>
              </a:r>
              <a:endParaRPr lang="de-DE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7079E26-82A8-4ABF-9C7B-6242213BE4C4}"/>
              </a:ext>
            </a:extLst>
          </p:cNvPr>
          <p:cNvGrpSpPr/>
          <p:nvPr/>
        </p:nvGrpSpPr>
        <p:grpSpPr>
          <a:xfrm>
            <a:off x="7875643" y="2836490"/>
            <a:ext cx="3727340" cy="2159572"/>
            <a:chOff x="7875643" y="2836490"/>
            <a:chExt cx="3727340" cy="215957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0EFAE14-CBC9-4562-A115-9CABCB3DF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5643" y="2836490"/>
              <a:ext cx="1690388" cy="1593939"/>
            </a:xfrm>
            <a:prstGeom prst="rect">
              <a:avLst/>
            </a:prstGeom>
          </p:spPr>
        </p:pic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103AD79-B772-407B-A7E3-73512CF41607}"/>
                </a:ext>
              </a:extLst>
            </p:cNvPr>
            <p:cNvSpPr/>
            <p:nvPr/>
          </p:nvSpPr>
          <p:spPr>
            <a:xfrm>
              <a:off x="9756003" y="3310293"/>
              <a:ext cx="184698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600" dirty="0">
                  <a:cs typeface="Arial" panose="020B0604020202020204" pitchFamily="34" charset="0"/>
                </a:rPr>
                <a:t>⟼ Hund</a:t>
              </a:r>
              <a:endParaRPr lang="de-DE" sz="3600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210DFAE6-0F92-4B3D-8A8E-723876427836}"/>
                </a:ext>
              </a:extLst>
            </p:cNvPr>
            <p:cNvSpPr txBox="1"/>
            <p:nvPr/>
          </p:nvSpPr>
          <p:spPr>
            <a:xfrm>
              <a:off x="8745983" y="4626730"/>
              <a:ext cx="2020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Abbildungsfunktion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200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E89C69B-682F-4CCA-B31B-563F0CC10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07" y="3341325"/>
            <a:ext cx="7711940" cy="25835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AC30272-33B1-47D4-80B0-564D009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4764F-6B62-4D22-9A87-4D694AD57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4013" cy="1744889"/>
          </a:xfrm>
        </p:spPr>
        <p:txBody>
          <a:bodyPr>
            <a:normAutofit/>
          </a:bodyPr>
          <a:lstStyle/>
          <a:p>
            <a:r>
              <a:rPr lang="de-DE" dirty="0"/>
              <a:t>Empfehlungen</a:t>
            </a:r>
          </a:p>
          <a:p>
            <a:pPr lvl="1"/>
            <a:r>
              <a:rPr lang="de-DE" dirty="0"/>
              <a:t>"Andere Kunden kauften auch"</a:t>
            </a:r>
          </a:p>
          <a:p>
            <a:pPr lvl="1"/>
            <a:r>
              <a:rPr lang="de-DE" dirty="0"/>
              <a:t>"People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"</a:t>
            </a:r>
          </a:p>
          <a:p>
            <a:pPr lvl="1"/>
            <a:r>
              <a:rPr lang="de-DE" dirty="0"/>
              <a:t>Filmvorschläge auf Netflix oder Amazon Prime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C0CB3-E8B4-463F-ACB4-FB7F8145B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2CDA96-6C8E-47E3-AE42-9E0F6219F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BB4DA3-12D0-4386-8A58-12F14BAE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3420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7744F-5A67-4813-AA58-DFACB58E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98CC5A-CA6A-4AA2-8227-31AB52D81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4013" cy="589329"/>
          </a:xfrm>
        </p:spPr>
        <p:txBody>
          <a:bodyPr/>
          <a:lstStyle/>
          <a:p>
            <a:r>
              <a:rPr lang="de-DE" dirty="0"/>
              <a:t>Ähnlichkeitssuche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94F502-5393-45AB-BFC5-B3B18F7A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4DFEA3-9814-49DF-A2A0-33FE78B0A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Künstliche Intelligenz - Überblick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3233E4-A288-4A5A-B124-37E2EF72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F27E2-D58A-4028-9FF2-B12D897F257E}" type="slidenum">
              <a:rPr lang="de-DE" smtClean="0"/>
              <a:t>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0D0D9B-096A-4D3D-9147-BF6F3849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72" y="2558406"/>
            <a:ext cx="5288513" cy="198200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E00EA48-5E3A-4FBA-8EBD-73CA1B513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66" y="3332788"/>
            <a:ext cx="1599854" cy="1297476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A0F4240E-CA63-42FF-971B-946523C339E1}"/>
              </a:ext>
            </a:extLst>
          </p:cNvPr>
          <p:cNvSpPr/>
          <p:nvPr/>
        </p:nvSpPr>
        <p:spPr>
          <a:xfrm>
            <a:off x="7095382" y="3776787"/>
            <a:ext cx="401934" cy="2713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9855FE8-EB95-49EE-8240-8148BF1EA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278" y="2625877"/>
            <a:ext cx="3707437" cy="271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23938"/>
      </p:ext>
    </p:extLst>
  </p:cSld>
  <p:clrMapOvr>
    <a:masterClrMapping/>
  </p:clrMapOvr>
</p:sld>
</file>

<file path=ppt/theme/theme1.xml><?xml version="1.0" encoding="utf-8"?>
<a:theme xmlns:a="http://schemas.openxmlformats.org/drawingml/2006/main" name="Titel">
  <a:themeElements>
    <a:clrScheme name="Mitutoyo">
      <a:dk1>
        <a:sysClr val="windowText" lastClr="000000"/>
      </a:dk1>
      <a:lt1>
        <a:sysClr val="window" lastClr="FFFFFF"/>
      </a:lt1>
      <a:dk2>
        <a:srgbClr val="004990"/>
      </a:dk2>
      <a:lt2>
        <a:srgbClr val="E7E6E6"/>
      </a:lt2>
      <a:accent1>
        <a:srgbClr val="F47836"/>
      </a:accent1>
      <a:accent2>
        <a:srgbClr val="004990"/>
      </a:accent2>
      <a:accent3>
        <a:srgbClr val="008000"/>
      </a:accent3>
      <a:accent4>
        <a:srgbClr val="FF0000"/>
      </a:accent4>
      <a:accent5>
        <a:srgbClr val="7030A0"/>
      </a:accent5>
      <a:accent6>
        <a:srgbClr val="0099FF"/>
      </a:accent6>
      <a:hlink>
        <a:srgbClr val="70AD47"/>
      </a:hlink>
      <a:folHlink>
        <a:srgbClr val="70AD47"/>
      </a:folHlink>
    </a:clrScheme>
    <a:fontScheme name="Mitutoy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722263C0-3BAE-4D6B-B137-639B30F3D65F}" vid="{EF8C2B8A-007E-413C-A623-2C028AA56350}"/>
    </a:ext>
  </a:extLst>
</a:theme>
</file>

<file path=ppt/theme/theme2.xml><?xml version="1.0" encoding="utf-8"?>
<a:theme xmlns:a="http://schemas.openxmlformats.org/drawingml/2006/main" name="Inhalt">
  <a:themeElements>
    <a:clrScheme name="Mitutoyo">
      <a:dk1>
        <a:sysClr val="windowText" lastClr="000000"/>
      </a:dk1>
      <a:lt1>
        <a:sysClr val="window" lastClr="FFFFFF"/>
      </a:lt1>
      <a:dk2>
        <a:srgbClr val="004990"/>
      </a:dk2>
      <a:lt2>
        <a:srgbClr val="E7E6E6"/>
      </a:lt2>
      <a:accent1>
        <a:srgbClr val="F47836"/>
      </a:accent1>
      <a:accent2>
        <a:srgbClr val="004990"/>
      </a:accent2>
      <a:accent3>
        <a:srgbClr val="008000"/>
      </a:accent3>
      <a:accent4>
        <a:srgbClr val="FF0000"/>
      </a:accent4>
      <a:accent5>
        <a:srgbClr val="7030A0"/>
      </a:accent5>
      <a:accent6>
        <a:srgbClr val="0099FF"/>
      </a:accent6>
      <a:hlink>
        <a:srgbClr val="70AD47"/>
      </a:hlink>
      <a:folHlink>
        <a:srgbClr val="70AD47"/>
      </a:folHlink>
    </a:clrScheme>
    <a:fontScheme name="Mitutoyo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722263C0-3BAE-4D6B-B137-639B30F3D65F}" vid="{6B0F9B17-8005-43B4-9870-09006CC96A5E}"/>
    </a:ext>
  </a:extLst>
</a:theme>
</file>

<file path=ppt/theme/theme3.xml><?xml version="1.0" encoding="utf-8"?>
<a:theme xmlns:a="http://schemas.openxmlformats.org/drawingml/2006/main" name="Office">
  <a:themeElements>
    <a:clrScheme name="Mitutoyo">
      <a:dk1>
        <a:sysClr val="windowText" lastClr="000000"/>
      </a:dk1>
      <a:lt1>
        <a:sysClr val="window" lastClr="FFFFFF"/>
      </a:lt1>
      <a:dk2>
        <a:srgbClr val="004990"/>
      </a:dk2>
      <a:lt2>
        <a:srgbClr val="E7E6E6"/>
      </a:lt2>
      <a:accent1>
        <a:srgbClr val="F47836"/>
      </a:accent1>
      <a:accent2>
        <a:srgbClr val="004990"/>
      </a:accent2>
      <a:accent3>
        <a:srgbClr val="92D050"/>
      </a:accent3>
      <a:accent4>
        <a:srgbClr val="FFFF00"/>
      </a:accent4>
      <a:accent5>
        <a:srgbClr val="7030A0"/>
      </a:accent5>
      <a:accent6>
        <a:srgbClr val="00B0F0"/>
      </a:accent6>
      <a:hlink>
        <a:srgbClr val="70AD47"/>
      </a:hlink>
      <a:folHlink>
        <a:srgbClr val="70AD4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Mitutoyo">
      <a:dk1>
        <a:sysClr val="windowText" lastClr="000000"/>
      </a:dk1>
      <a:lt1>
        <a:sysClr val="window" lastClr="FFFFFF"/>
      </a:lt1>
      <a:dk2>
        <a:srgbClr val="004990"/>
      </a:dk2>
      <a:lt2>
        <a:srgbClr val="E7E6E6"/>
      </a:lt2>
      <a:accent1>
        <a:srgbClr val="F47836"/>
      </a:accent1>
      <a:accent2>
        <a:srgbClr val="004990"/>
      </a:accent2>
      <a:accent3>
        <a:srgbClr val="92D050"/>
      </a:accent3>
      <a:accent4>
        <a:srgbClr val="FFFF00"/>
      </a:accent4>
      <a:accent5>
        <a:srgbClr val="7030A0"/>
      </a:accent5>
      <a:accent6>
        <a:srgbClr val="00B0F0"/>
      </a:accent6>
      <a:hlink>
        <a:srgbClr val="70AD47"/>
      </a:hlink>
      <a:folHlink>
        <a:srgbClr val="70AD4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CTL Presentation 16x9_germ</Template>
  <TotalTime>0</TotalTime>
  <Words>2374</Words>
  <Application>Microsoft Office PowerPoint</Application>
  <PresentationFormat>Breitbild</PresentationFormat>
  <Paragraphs>526</Paragraphs>
  <Slides>42</Slides>
  <Notes>31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42</vt:i4>
      </vt:variant>
    </vt:vector>
  </HeadingPairs>
  <TitlesOfParts>
    <vt:vector size="46" baseType="lpstr">
      <vt:lpstr>Arial</vt:lpstr>
      <vt:lpstr>Calibri</vt:lpstr>
      <vt:lpstr>Titel</vt:lpstr>
      <vt:lpstr>Inhalt</vt:lpstr>
      <vt:lpstr>Künstliche Intelligenz</vt:lpstr>
      <vt:lpstr>Agenda</vt:lpstr>
      <vt:lpstr>Einordnung</vt:lpstr>
      <vt:lpstr>Einordnung</vt:lpstr>
      <vt:lpstr>Historie</vt:lpstr>
      <vt:lpstr>Historie (Forschung)</vt:lpstr>
      <vt:lpstr>Stand der Technik</vt:lpstr>
      <vt:lpstr>Stand der Technik</vt:lpstr>
      <vt:lpstr>Stand der Technik</vt:lpstr>
      <vt:lpstr>Stand der Technik</vt:lpstr>
      <vt:lpstr>Stand der Technik</vt:lpstr>
      <vt:lpstr>Stand der Technik</vt:lpstr>
      <vt:lpstr>Stand der Technik</vt:lpstr>
      <vt:lpstr>Stand der Technik</vt:lpstr>
      <vt:lpstr>Stand der Technik</vt:lpstr>
      <vt:lpstr>Stand der Technik</vt:lpstr>
      <vt:lpstr>Stand der Technik</vt:lpstr>
      <vt:lpstr>Stand der Technik</vt:lpstr>
      <vt:lpstr>Stand der Technik</vt:lpstr>
      <vt:lpstr>Stand der Technik: Cutting Edge</vt:lpstr>
      <vt:lpstr>Stand der Technik: Cutting Edge</vt:lpstr>
      <vt:lpstr>Stand der Technik: Cutting Edge</vt:lpstr>
      <vt:lpstr>Stand der Technik: Cutting Edge</vt:lpstr>
      <vt:lpstr>Stand der Technik</vt:lpstr>
      <vt:lpstr>Zukunft</vt:lpstr>
      <vt:lpstr>Machine Learning</vt:lpstr>
      <vt:lpstr>Machine Learning</vt:lpstr>
      <vt:lpstr>Deep Learning</vt:lpstr>
      <vt:lpstr>Hype Cycle</vt:lpstr>
      <vt:lpstr>Hype Cycle</vt:lpstr>
      <vt:lpstr>Datenaufarbeitung</vt:lpstr>
      <vt:lpstr>Datenaufarbeitung</vt:lpstr>
      <vt:lpstr>Datenaufarbeitung</vt:lpstr>
      <vt:lpstr>Probleme</vt:lpstr>
      <vt:lpstr>Probleme</vt:lpstr>
      <vt:lpstr>Probleme</vt:lpstr>
      <vt:lpstr>Probleme</vt:lpstr>
      <vt:lpstr>Probleme</vt:lpstr>
      <vt:lpstr>Probleme</vt:lpstr>
      <vt:lpstr>Probleme</vt:lpstr>
      <vt:lpstr>Zusammenfassung</vt:lpstr>
      <vt:lpstr>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Weller</dc:creator>
  <cp:lastModifiedBy>Thomas Weller</cp:lastModifiedBy>
  <cp:revision>112</cp:revision>
  <dcterms:created xsi:type="dcterms:W3CDTF">2020-02-20T13:52:52Z</dcterms:created>
  <dcterms:modified xsi:type="dcterms:W3CDTF">2021-03-17T09:39:36Z</dcterms:modified>
</cp:coreProperties>
</file>